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320" r:id="rId4"/>
    <p:sldId id="321" r:id="rId5"/>
    <p:sldId id="323" r:id="rId6"/>
    <p:sldId id="322" r:id="rId7"/>
    <p:sldId id="324" r:id="rId8"/>
    <p:sldId id="315" r:id="rId9"/>
    <p:sldId id="319" r:id="rId10"/>
    <p:sldId id="318" r:id="rId11"/>
    <p:sldId id="330" r:id="rId12"/>
    <p:sldId id="291" r:id="rId13"/>
    <p:sldId id="304" r:id="rId14"/>
    <p:sldId id="335" r:id="rId15"/>
    <p:sldId id="306" r:id="rId16"/>
    <p:sldId id="336" r:id="rId17"/>
    <p:sldId id="305" r:id="rId18"/>
    <p:sldId id="307" r:id="rId19"/>
    <p:sldId id="338" r:id="rId20"/>
    <p:sldId id="308" r:id="rId21"/>
    <p:sldId id="310" r:id="rId22"/>
    <p:sldId id="303" r:id="rId23"/>
    <p:sldId id="314" r:id="rId24"/>
    <p:sldId id="325" r:id="rId25"/>
    <p:sldId id="326" r:id="rId26"/>
    <p:sldId id="331" r:id="rId27"/>
    <p:sldId id="332" r:id="rId28"/>
    <p:sldId id="327" r:id="rId29"/>
    <p:sldId id="328" r:id="rId30"/>
    <p:sldId id="339" r:id="rId31"/>
    <p:sldId id="333" r:id="rId32"/>
    <p:sldId id="329" r:id="rId33"/>
    <p:sldId id="257" r:id="rId34"/>
  </p:sldIdLst>
  <p:sldSz cx="12192000" cy="6858000"/>
  <p:notesSz cx="6858000" cy="9144000"/>
  <p:embeddedFontLst>
    <p:embeddedFont>
      <p:font typeface="AG DaxProBold" panose="02000506060000020004" pitchFamily="2" charset="77"/>
      <p:regular r:id="rId37"/>
      <p:bold r:id="rId38"/>
      <p:italic r:id="rId39"/>
      <p:boldItalic r:id="rId40"/>
    </p:embeddedFont>
    <p:embeddedFont>
      <p:font typeface="AG DaxProMedium" panose="02000506060000020004" pitchFamily="2" charset="77"/>
      <p:regular r:id="rId41"/>
      <p:bold r:id="rId42"/>
      <p:italic r:id="rId43"/>
      <p:boldItalic r:id="rId44"/>
    </p:embeddedFont>
    <p:embeddedFont>
      <p:font typeface="AG DaxProRegular" panose="02000506060000020004" pitchFamily="2" charset="77"/>
      <p:regular r:id="rId45"/>
      <p:bold r:id="rId46"/>
      <p:italic r:id="rId47"/>
      <p:boldItalic r:id="rId48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77A"/>
    <a:srgbClr val="AF50BF"/>
    <a:srgbClr val="ED4881"/>
    <a:srgbClr val="F6675C"/>
    <a:srgbClr val="B79B05"/>
    <a:srgbClr val="F9AB2B"/>
    <a:srgbClr val="FBC976"/>
    <a:srgbClr val="CA7F05"/>
    <a:srgbClr val="8C8C8C"/>
    <a:srgbClr val="784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0078" autoAdjust="0"/>
  </p:normalViewPr>
  <p:slideViewPr>
    <p:cSldViewPr snapToGrid="0">
      <p:cViewPr>
        <p:scale>
          <a:sx n="99" d="100"/>
          <a:sy n="99" d="100"/>
        </p:scale>
        <p:origin x="1088" y="176"/>
      </p:cViewPr>
      <p:guideLst>
        <p:guide orient="horz" pos="22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Trị giá </a:t>
            </a:r>
            <a:r>
              <a:rPr lang="en-US" sz="1400" b="1" i="0" u="none" strike="noStrike" kern="1200" spc="0" baseline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xuất</a:t>
            </a:r>
            <a:r>
              <a:rPr lang="en-US" sz="1400" b="1" i="0" u="none" strike="noStrike" kern="1200" spc="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1" i="0" u="none" strike="noStrike" kern="1200" spc="0" baseline="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khẩu</a:t>
            </a:r>
            <a:r>
              <a:rPr lang="en-US" sz="1400" b="1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và </a:t>
            </a:r>
            <a:r>
              <a:rPr lang="en-US" sz="1400" b="1" i="0" u="none" strike="noStrike" kern="1200" spc="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nhập </a:t>
            </a:r>
            <a:r>
              <a:rPr lang="en-US" sz="1400" b="1" i="0" u="none" strike="noStrike" kern="1200" spc="0" baseline="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khẩu</a:t>
            </a:r>
            <a:r>
              <a:rPr lang="en-US" sz="1400" b="1" i="0" u="none" strike="noStrike" kern="1200" spc="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b="0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400" b="0" i="0" u="none" strike="noStrike" kern="1200" spc="0" baseline="0" dirty="0" err="1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tỷ</a:t>
            </a:r>
            <a:r>
              <a:rPr lang="en-US" sz="1400" b="0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USD)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1.3533893495190019E-2"/>
          <c:y val="0.12518954303617563"/>
          <c:w val="0.95991089593650325"/>
          <c:h val="0.7341455285454894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6833632"/>
        <c:axId val="31683396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Cán cân thương mại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dLbl>
                    <c:idx val="1"/>
                    <c:layout>
                      <c:manualLayout>
                        <c:x val="-2.8645502418044985E-17"/>
                        <c:y val="8.671874466543155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0-7C66-4937-B266-D601A5B20833}"/>
                      </c:ext>
                    </c:extLst>
                  </c:dLbl>
                  <c:dLbl>
                    <c:idx val="4"/>
                    <c:layout>
                      <c:manualLayout>
                        <c:x val="-1.5625000000001146E-3"/>
                        <c:y val="0.11015624322365639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1-7C66-4937-B266-D601A5B20833}"/>
                      </c:ext>
                    </c:extLst>
                  </c:dLbl>
                  <c:dLbl>
                    <c:idx val="5"/>
                    <c:layout>
                      <c:manualLayout>
                        <c:x val="-1.1458200967217994E-16"/>
                        <c:y val="7.2656245530496794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2-7C66-4937-B266-D601A5B20833}"/>
                      </c:ext>
                    </c:extLst>
                  </c:dLbl>
                  <c:dLbl>
                    <c:idx val="6"/>
                    <c:layout>
                      <c:manualLayout>
                        <c:x val="-1.5625000000000001E-3"/>
                        <c:y val="8.6718744665431474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3-7C66-4937-B266-D601A5B20833}"/>
                      </c:ext>
                    </c:extLst>
                  </c:dLbl>
                  <c:dLbl>
                    <c:idx val="7"/>
                    <c:layout>
                      <c:manualLayout>
                        <c:x val="-1.5625000000000001E-3"/>
                        <c:y val="6.0937496251384338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4-7C66-4937-B266-D601A5B2083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V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Tháng 1</c:v>
                      </c:pt>
                      <c:pt idx="1">
                        <c:v>Tháng 2</c:v>
                      </c:pt>
                      <c:pt idx="2">
                        <c:v>Tháng 3</c:v>
                      </c:pt>
                      <c:pt idx="3">
                        <c:v>Tháng 4</c:v>
                      </c:pt>
                      <c:pt idx="4">
                        <c:v>Tháng 5</c:v>
                      </c:pt>
                      <c:pt idx="5">
                        <c:v>Tháng 6</c:v>
                      </c:pt>
                      <c:pt idx="6">
                        <c:v>Tháng 7</c:v>
                      </c:pt>
                      <c:pt idx="7">
                        <c:v>Tháng 8</c:v>
                      </c:pt>
                      <c:pt idx="8">
                        <c:v>Tháng 9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Sheet1!$B$2:$B$10</c15:sqref>
                        </c15:formulaRef>
                      </c:ext>
                    </c:extLst>
                    <c:numCache>
                      <c:formatCode>0.00</c:formatCode>
                      <c:ptCount val="9"/>
                      <c:pt idx="0">
                        <c:v>2.09</c:v>
                      </c:pt>
                      <c:pt idx="1">
                        <c:v>-0.46000000000000085</c:v>
                      </c:pt>
                      <c:pt idx="2">
                        <c:v>1.1899999999999977</c:v>
                      </c:pt>
                      <c:pt idx="3">
                        <c:v>1.2199999999999989</c:v>
                      </c:pt>
                      <c:pt idx="4">
                        <c:v>-2.0799999999999983</c:v>
                      </c:pt>
                      <c:pt idx="5">
                        <c:v>-0.46000000000000085</c:v>
                      </c:pt>
                      <c:pt idx="6">
                        <c:v>-1.25</c:v>
                      </c:pt>
                      <c:pt idx="7">
                        <c:v>-0.11</c:v>
                      </c:pt>
                      <c:pt idx="8" formatCode="General">
                        <c:v>0.5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7C66-4937-B266-D601A5B20833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Xuất khẩu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3.3383588338823139E-3"/>
                  <c:y val="-3.2905115081205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C66-4937-B266-D601A5B20833}"/>
                </c:ext>
              </c:extLst>
            </c:dLbl>
            <c:dLbl>
              <c:idx val="1"/>
              <c:layout>
                <c:manualLayout>
                  <c:x val="-3.3383588338823751E-3"/>
                  <c:y val="5.06232539710853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C66-4937-B266-D601A5B20833}"/>
                </c:ext>
              </c:extLst>
            </c:dLbl>
            <c:dLbl>
              <c:idx val="2"/>
              <c:layout>
                <c:manualLayout>
                  <c:x val="5.0075382508234555E-3"/>
                  <c:y val="-5.06232539710853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C66-4937-B266-D601A5B20833}"/>
                </c:ext>
              </c:extLst>
            </c:dLbl>
            <c:dLbl>
              <c:idx val="3"/>
              <c:layout>
                <c:manualLayout>
                  <c:x val="0"/>
                  <c:y val="-4.04986031768682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C66-4937-B266-D601A5B20833}"/>
                </c:ext>
              </c:extLst>
            </c:dLbl>
            <c:dLbl>
              <c:idx val="4"/>
              <c:layout>
                <c:manualLayout>
                  <c:x val="-2.5037691254117582E-2"/>
                  <c:y val="4.55609285739767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C66-4937-B266-D601A5B20833}"/>
                </c:ext>
              </c:extLst>
            </c:dLbl>
            <c:dLbl>
              <c:idx val="5"/>
              <c:layout>
                <c:manualLayout>
                  <c:x val="1.6691794169411721E-3"/>
                  <c:y val="5.8216742066748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C66-4937-B266-D601A5B20833}"/>
                </c:ext>
              </c:extLst>
            </c:dLbl>
            <c:dLbl>
              <c:idx val="6"/>
              <c:layout>
                <c:manualLayout>
                  <c:x val="-3.3383588338823443E-3"/>
                  <c:y val="5.82167420667481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C66-4937-B266-D601A5B20833}"/>
                </c:ext>
              </c:extLst>
            </c:dLbl>
            <c:dLbl>
              <c:idx val="7"/>
              <c:layout>
                <c:manualLayout>
                  <c:x val="1.6691794169410498E-3"/>
                  <c:y val="5.82167420667481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C66-4937-B266-D601A5B20833}"/>
                </c:ext>
              </c:extLst>
            </c:dLbl>
            <c:dLbl>
              <c:idx val="8"/>
              <c:layout>
                <c:manualLayout>
                  <c:x val="0"/>
                  <c:y val="-2.53116269855426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C66-4937-B266-D601A5B208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Tháng 1</c:v>
                </c:pt>
                <c:pt idx="1">
                  <c:v>Tháng 2</c:v>
                </c:pt>
                <c:pt idx="2">
                  <c:v>Tháng 3</c:v>
                </c:pt>
                <c:pt idx="3">
                  <c:v>Tháng 4</c:v>
                </c:pt>
                <c:pt idx="4">
                  <c:v>Tháng 5</c:v>
                </c:pt>
                <c:pt idx="5">
                  <c:v>Tháng 6</c:v>
                </c:pt>
                <c:pt idx="6">
                  <c:v>Tháng 7</c:v>
                </c:pt>
                <c:pt idx="7">
                  <c:v>Tháng 8</c:v>
                </c:pt>
                <c:pt idx="8">
                  <c:v>Tháng 9</c:v>
                </c:pt>
              </c:strCache>
            </c:strRef>
          </c:cat>
          <c:val>
            <c:numRef>
              <c:f>Sheet1!$C$2:$C$10</c:f>
              <c:numCache>
                <c:formatCode>0.00</c:formatCode>
                <c:ptCount val="9"/>
                <c:pt idx="0">
                  <c:v>28.55</c:v>
                </c:pt>
                <c:pt idx="1">
                  <c:v>20.2</c:v>
                </c:pt>
                <c:pt idx="2">
                  <c:v>29.65</c:v>
                </c:pt>
                <c:pt idx="3">
                  <c:v>27.77</c:v>
                </c:pt>
                <c:pt idx="4">
                  <c:v>26.19</c:v>
                </c:pt>
                <c:pt idx="5">
                  <c:v>27.2</c:v>
                </c:pt>
                <c:pt idx="6">
                  <c:v>27.86</c:v>
                </c:pt>
                <c:pt idx="7">
                  <c:v>27.23</c:v>
                </c:pt>
                <c:pt idx="8" formatCode="General">
                  <c:v>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C66-4937-B266-D601A5B208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Nhập khẩu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3368511837176427E-2"/>
                  <c:y val="7.8466043655182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C66-4937-B266-D601A5B20833}"/>
                </c:ext>
              </c:extLst>
            </c:dLbl>
            <c:dLbl>
              <c:idx val="1"/>
              <c:layout>
                <c:manualLayout>
                  <c:x val="-3.8391126589646989E-2"/>
                  <c:y val="-7.8466043655182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C66-4937-B266-D601A5B20833}"/>
                </c:ext>
              </c:extLst>
            </c:dLbl>
            <c:dLbl>
              <c:idx val="2"/>
              <c:layout>
                <c:manualLayout>
                  <c:x val="5.0075382508234555E-3"/>
                  <c:y val="6.58102301624109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C66-4937-B266-D601A5B20833}"/>
                </c:ext>
              </c:extLst>
            </c:dLbl>
            <c:dLbl>
              <c:idx val="3"/>
              <c:layout>
                <c:manualLayout>
                  <c:x val="0"/>
                  <c:y val="2.78427896840968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C66-4937-B266-D601A5B20833}"/>
                </c:ext>
              </c:extLst>
            </c:dLbl>
            <c:dLbl>
              <c:idx val="4"/>
              <c:layout>
                <c:manualLayout>
                  <c:x val="-3.004522950494122E-2"/>
                  <c:y val="-4.80920912725311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C66-4937-B266-D601A5B20833}"/>
                </c:ext>
              </c:extLst>
            </c:dLbl>
            <c:dLbl>
              <c:idx val="5"/>
              <c:layout>
                <c:manualLayout>
                  <c:x val="-8.3458970847058618E-3"/>
                  <c:y val="-4.30297658754225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C66-4937-B266-D601A5B20833}"/>
                </c:ext>
              </c:extLst>
            </c:dLbl>
            <c:dLbl>
              <c:idx val="6"/>
              <c:layout>
                <c:manualLayout>
                  <c:x val="3.3383588338823443E-3"/>
                  <c:y val="-3.29051150812054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C66-4937-B266-D601A5B20833}"/>
                </c:ext>
              </c:extLst>
            </c:dLbl>
            <c:dLbl>
              <c:idx val="7"/>
              <c:layout>
                <c:manualLayout>
                  <c:x val="-3.3383588338823443E-3"/>
                  <c:y val="-4.04986031768682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7C66-4937-B266-D601A5B20833}"/>
                </c:ext>
              </c:extLst>
            </c:dLbl>
            <c:dLbl>
              <c:idx val="8"/>
              <c:layout>
                <c:manualLayout>
                  <c:x val="-1.502261475247055E-2"/>
                  <c:y val="5.31544166696396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7C66-4937-B266-D601A5B208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Tháng 1</c:v>
                </c:pt>
                <c:pt idx="1">
                  <c:v>Tháng 2</c:v>
                </c:pt>
                <c:pt idx="2">
                  <c:v>Tháng 3</c:v>
                </c:pt>
                <c:pt idx="3">
                  <c:v>Tháng 4</c:v>
                </c:pt>
                <c:pt idx="4">
                  <c:v>Tháng 5</c:v>
                </c:pt>
                <c:pt idx="5">
                  <c:v>Tháng 6</c:v>
                </c:pt>
                <c:pt idx="6">
                  <c:v>Tháng 7</c:v>
                </c:pt>
                <c:pt idx="7">
                  <c:v>Tháng 8</c:v>
                </c:pt>
                <c:pt idx="8">
                  <c:v>Tháng 9</c:v>
                </c:pt>
              </c:strCache>
            </c:strRef>
          </c:cat>
          <c:val>
            <c:numRef>
              <c:f>Sheet1!$D$2:$D$10</c:f>
              <c:numCache>
                <c:formatCode>0.00</c:formatCode>
                <c:ptCount val="9"/>
                <c:pt idx="0">
                  <c:v>26.46</c:v>
                </c:pt>
                <c:pt idx="1">
                  <c:v>20.66</c:v>
                </c:pt>
                <c:pt idx="2">
                  <c:v>28.46</c:v>
                </c:pt>
                <c:pt idx="3">
                  <c:v>26.55</c:v>
                </c:pt>
                <c:pt idx="4">
                  <c:v>28.27</c:v>
                </c:pt>
                <c:pt idx="5">
                  <c:v>27.66</c:v>
                </c:pt>
                <c:pt idx="6">
                  <c:v>29.11</c:v>
                </c:pt>
                <c:pt idx="7">
                  <c:v>27.34</c:v>
                </c:pt>
                <c:pt idx="8" formatCode="General">
                  <c:v>26.5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C66-4937-B266-D601A5B20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833632"/>
        <c:axId val="316833960"/>
      </c:lineChart>
      <c:catAx>
        <c:axId val="31683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316833960"/>
        <c:crosses val="autoZero"/>
        <c:auto val="1"/>
        <c:lblAlgn val="ctr"/>
        <c:lblOffset val="100"/>
        <c:noMultiLvlLbl val="0"/>
      </c:catAx>
      <c:valAx>
        <c:axId val="3168339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31683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 err="1"/>
              <a:t>Cán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cân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thương</a:t>
            </a:r>
            <a:r>
              <a:rPr lang="en-US" sz="1400" b="1" baseline="0" dirty="0"/>
              <a:t> </a:t>
            </a:r>
            <a:r>
              <a:rPr lang="en-US" sz="1400" b="1" baseline="0" dirty="0" err="1"/>
              <a:t>mại</a:t>
            </a:r>
            <a:r>
              <a:rPr lang="en-US" sz="1400" b="1" baseline="0" dirty="0"/>
              <a:t> </a:t>
            </a:r>
            <a:r>
              <a:rPr lang="en-US" sz="1400" baseline="0" dirty="0"/>
              <a:t>của </a:t>
            </a:r>
            <a:r>
              <a:rPr lang="en-US" sz="1400" baseline="0" dirty="0" err="1"/>
              <a:t>Việt</a:t>
            </a:r>
            <a:r>
              <a:rPr lang="en-US" sz="1400" baseline="0" dirty="0"/>
              <a:t> Nam trong năm 2021 (</a:t>
            </a:r>
            <a:r>
              <a:rPr lang="en-US" sz="1400" baseline="0" dirty="0" err="1"/>
              <a:t>đơn</a:t>
            </a:r>
            <a:r>
              <a:rPr lang="en-US" sz="1400" baseline="0" dirty="0"/>
              <a:t> </a:t>
            </a:r>
            <a:r>
              <a:rPr lang="en-US" sz="1400" baseline="0" dirty="0" err="1"/>
              <a:t>vị</a:t>
            </a:r>
            <a:r>
              <a:rPr lang="en-US" sz="1400" baseline="0" dirty="0"/>
              <a:t>: </a:t>
            </a:r>
            <a:r>
              <a:rPr lang="en-US" sz="1400" baseline="0" dirty="0" err="1"/>
              <a:t>tỷ</a:t>
            </a:r>
            <a:r>
              <a:rPr lang="en-US" sz="1400" baseline="0" dirty="0"/>
              <a:t> USD)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6.2584459837210948E-2"/>
          <c:y val="0.15035187641001527"/>
          <c:w val="0.92253889491976937"/>
          <c:h val="0.722962269268227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Cán cân thương mại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AB5-4EF1-91F6-3BC6E1868AC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5-4EF1-91F6-3BC6E1868AC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AB5-4EF1-91F6-3BC6E1868AC3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B5-4EF1-91F6-3BC6E1868AC3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C66-4937-B266-D601A5B20833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C66-4937-B266-D601A5B20833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7C66-4937-B266-D601A5B20833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C66-4937-B266-D601A5B20833}"/>
                </c:ext>
              </c:extLst>
            </c:dLbl>
            <c:dLbl>
              <c:idx val="7"/>
              <c:layout>
                <c:manualLayout>
                  <c:x val="-8.6831289986896969E-3"/>
                  <c:y val="-2.562800645347473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V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C66-4937-B266-D601A5B208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Tháng 1</c:v>
                </c:pt>
                <c:pt idx="1">
                  <c:v>Tháng 2</c:v>
                </c:pt>
                <c:pt idx="2">
                  <c:v>Tháng 3</c:v>
                </c:pt>
                <c:pt idx="3">
                  <c:v>Tháng 4</c:v>
                </c:pt>
                <c:pt idx="4">
                  <c:v>Tháng 5</c:v>
                </c:pt>
                <c:pt idx="5">
                  <c:v>Tháng 6</c:v>
                </c:pt>
                <c:pt idx="6">
                  <c:v>Tháng 7</c:v>
                </c:pt>
                <c:pt idx="7">
                  <c:v>Tháng 8</c:v>
                </c:pt>
                <c:pt idx="8">
                  <c:v>Tháng 9</c:v>
                </c:pt>
              </c:strCache>
            </c:strRef>
          </c:cat>
          <c:val>
            <c:numRef>
              <c:f>Sheet1!$B$2:$B$10</c:f>
              <c:numCache>
                <c:formatCode>0.00</c:formatCode>
                <c:ptCount val="9"/>
                <c:pt idx="0">
                  <c:v>2.09</c:v>
                </c:pt>
                <c:pt idx="1">
                  <c:v>-0.46000000000000085</c:v>
                </c:pt>
                <c:pt idx="2">
                  <c:v>1.1899999999999977</c:v>
                </c:pt>
                <c:pt idx="3">
                  <c:v>1.2199999999999989</c:v>
                </c:pt>
                <c:pt idx="4">
                  <c:v>-2.0799999999999983</c:v>
                </c:pt>
                <c:pt idx="5">
                  <c:v>-0.46000000000000085</c:v>
                </c:pt>
                <c:pt idx="6">
                  <c:v>-1.25</c:v>
                </c:pt>
                <c:pt idx="7">
                  <c:v>-0.11</c:v>
                </c:pt>
                <c:pt idx="8" formatCode="General">
                  <c:v>0.5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7C66-4937-B266-D601A5B208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316833632"/>
        <c:axId val="31683396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Xuất khẩu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dLbl>
                    <c:idx val="0"/>
                    <c:layout>
                      <c:manualLayout>
                        <c:x val="3.3383588338823139E-3"/>
                        <c:y val="-3.2905115081205458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6-7C66-4937-B266-D601A5B20833}"/>
                      </c:ext>
                    </c:extLst>
                  </c:dLbl>
                  <c:dLbl>
                    <c:idx val="1"/>
                    <c:layout>
                      <c:manualLayout>
                        <c:x val="-3.3383588338823751E-3"/>
                        <c:y val="5.0623253971085351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7-7C66-4937-B266-D601A5B20833}"/>
                      </c:ext>
                    </c:extLst>
                  </c:dLbl>
                  <c:dLbl>
                    <c:idx val="2"/>
                    <c:layout>
                      <c:manualLayout>
                        <c:x val="5.0075382508234555E-3"/>
                        <c:y val="-5.0623253971085351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8-7C66-4937-B266-D601A5B20833}"/>
                      </c:ext>
                    </c:extLst>
                  </c:dLbl>
                  <c:dLbl>
                    <c:idx val="3"/>
                    <c:layout>
                      <c:manualLayout>
                        <c:x val="0"/>
                        <c:y val="-4.0498603176868285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9-7C66-4937-B266-D601A5B20833}"/>
                      </c:ext>
                    </c:extLst>
                  </c:dLbl>
                  <c:dLbl>
                    <c:idx val="4"/>
                    <c:layout>
                      <c:manualLayout>
                        <c:x val="-2.5037691254117582E-2"/>
                        <c:y val="4.5560928573976769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A-7C66-4937-B266-D601A5B20833}"/>
                      </c:ext>
                    </c:extLst>
                  </c:dLbl>
                  <c:dLbl>
                    <c:idx val="5"/>
                    <c:layout>
                      <c:manualLayout>
                        <c:x val="1.6691794169411721E-3"/>
                        <c:y val="5.8216742066748109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B-7C66-4937-B266-D601A5B20833}"/>
                      </c:ext>
                    </c:extLst>
                  </c:dLbl>
                  <c:dLbl>
                    <c:idx val="6"/>
                    <c:layout>
                      <c:manualLayout>
                        <c:x val="-3.3383588338823443E-3"/>
                        <c:y val="5.821674206674815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C-7C66-4937-B266-D601A5B20833}"/>
                      </c:ext>
                    </c:extLst>
                  </c:dLbl>
                  <c:dLbl>
                    <c:idx val="7"/>
                    <c:layout>
                      <c:manualLayout>
                        <c:x val="1.6691794169410498E-3"/>
                        <c:y val="5.821674206674815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D-7C66-4937-B266-D601A5B20833}"/>
                      </c:ext>
                    </c:extLst>
                  </c:dLbl>
                  <c:dLbl>
                    <c:idx val="8"/>
                    <c:layout>
                      <c:manualLayout>
                        <c:x val="0"/>
                        <c:y val="-2.5311626985542676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  <c:ext xmlns:c16="http://schemas.microsoft.com/office/drawing/2014/chart" uri="{C3380CC4-5D6E-409C-BE32-E72D297353CC}">
                        <c16:uniqueId val="{0000000E-7C66-4937-B266-D601A5B2083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V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Tháng 1</c:v>
                      </c:pt>
                      <c:pt idx="1">
                        <c:v>Tháng 2</c:v>
                      </c:pt>
                      <c:pt idx="2">
                        <c:v>Tháng 3</c:v>
                      </c:pt>
                      <c:pt idx="3">
                        <c:v>Tháng 4</c:v>
                      </c:pt>
                      <c:pt idx="4">
                        <c:v>Tháng 5</c:v>
                      </c:pt>
                      <c:pt idx="5">
                        <c:v>Tháng 6</c:v>
                      </c:pt>
                      <c:pt idx="6">
                        <c:v>Tháng 7</c:v>
                      </c:pt>
                      <c:pt idx="7">
                        <c:v>Tháng 8</c:v>
                      </c:pt>
                      <c:pt idx="8">
                        <c:v>Tháng 9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Sheet1!$C$2:$C$10</c15:sqref>
                        </c15:formulaRef>
                      </c:ext>
                    </c:extLst>
                    <c:numCache>
                      <c:formatCode>0.00</c:formatCode>
                      <c:ptCount val="9"/>
                      <c:pt idx="0">
                        <c:v>28.55</c:v>
                      </c:pt>
                      <c:pt idx="1">
                        <c:v>20.2</c:v>
                      </c:pt>
                      <c:pt idx="2">
                        <c:v>29.65</c:v>
                      </c:pt>
                      <c:pt idx="3">
                        <c:v>27.77</c:v>
                      </c:pt>
                      <c:pt idx="4">
                        <c:v>26.19</c:v>
                      </c:pt>
                      <c:pt idx="5">
                        <c:v>27.2</c:v>
                      </c:pt>
                      <c:pt idx="6">
                        <c:v>27.86</c:v>
                      </c:pt>
                      <c:pt idx="7">
                        <c:v>27.23</c:v>
                      </c:pt>
                      <c:pt idx="8" formatCode="General">
                        <c:v>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7C66-4937-B266-D601A5B2083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Nhập khẩu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dLbl>
                    <c:idx val="0"/>
                    <c:layout>
                      <c:manualLayout>
                        <c:x val="-2.3368511837176427E-2"/>
                        <c:y val="7.8466043655182199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0-7C66-4937-B266-D601A5B20833}"/>
                      </c:ext>
                    </c:extLst>
                  </c:dLbl>
                  <c:dLbl>
                    <c:idx val="1"/>
                    <c:layout>
                      <c:manualLayout>
                        <c:x val="-3.8391126589646989E-2"/>
                        <c:y val="-7.846604365518229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1-7C66-4937-B266-D601A5B20833}"/>
                      </c:ext>
                    </c:extLst>
                  </c:dLbl>
                  <c:dLbl>
                    <c:idx val="2"/>
                    <c:layout>
                      <c:manualLayout>
                        <c:x val="5.0075382508234555E-3"/>
                        <c:y val="6.5810230162410915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2-7C66-4937-B266-D601A5B20833}"/>
                      </c:ext>
                    </c:extLst>
                  </c:dLbl>
                  <c:dLbl>
                    <c:idx val="3"/>
                    <c:layout>
                      <c:manualLayout>
                        <c:x val="0"/>
                        <c:y val="2.7842789684096897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3-7C66-4937-B266-D601A5B20833}"/>
                      </c:ext>
                    </c:extLst>
                  </c:dLbl>
                  <c:dLbl>
                    <c:idx val="4"/>
                    <c:layout>
                      <c:manualLayout>
                        <c:x val="-3.004522950494122E-2"/>
                        <c:y val="-4.8092091272531105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4-7C66-4937-B266-D601A5B20833}"/>
                      </c:ext>
                    </c:extLst>
                  </c:dLbl>
                  <c:dLbl>
                    <c:idx val="5"/>
                    <c:layout>
                      <c:manualLayout>
                        <c:x val="-8.3458970847058618E-3"/>
                        <c:y val="-4.3029765875422572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5-7C66-4937-B266-D601A5B20833}"/>
                      </c:ext>
                    </c:extLst>
                  </c:dLbl>
                  <c:dLbl>
                    <c:idx val="6"/>
                    <c:layout>
                      <c:manualLayout>
                        <c:x val="3.3383588338823443E-3"/>
                        <c:y val="-3.2905115081205458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6-7C66-4937-B266-D601A5B20833}"/>
                      </c:ext>
                    </c:extLst>
                  </c:dLbl>
                  <c:dLbl>
                    <c:idx val="7"/>
                    <c:layout>
                      <c:manualLayout>
                        <c:x val="-3.3383588338823443E-3"/>
                        <c:y val="-4.0498603176868285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7-7C66-4937-B266-D601A5B20833}"/>
                      </c:ext>
                    </c:extLst>
                  </c:dLbl>
                  <c:dLbl>
                    <c:idx val="8"/>
                    <c:layout>
                      <c:manualLayout>
                        <c:x val="-1.502261475247055E-2"/>
                        <c:y val="5.3154416669639618E-2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 xmlns:c15="http://schemas.microsoft.com/office/drawing/2012/chart">
                      <c:ext xmlns:c15="http://schemas.microsoft.com/office/drawing/2012/chart" uri="{CE6537A1-D6FC-4f65-9D91-7224C49458BB}"/>
                      <c:ext xmlns:c16="http://schemas.microsoft.com/office/drawing/2014/chart" uri="{C3380CC4-5D6E-409C-BE32-E72D297353CC}">
                        <c16:uniqueId val="{00000018-7C66-4937-B266-D601A5B2083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VN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Sheet1!$A$2:$A$10</c15:sqref>
                        </c15:formulaRef>
                      </c:ext>
                    </c:extLst>
                    <c:strCache>
                      <c:ptCount val="9"/>
                      <c:pt idx="0">
                        <c:v>Tháng 1</c:v>
                      </c:pt>
                      <c:pt idx="1">
                        <c:v>Tháng 2</c:v>
                      </c:pt>
                      <c:pt idx="2">
                        <c:v>Tháng 3</c:v>
                      </c:pt>
                      <c:pt idx="3">
                        <c:v>Tháng 4</c:v>
                      </c:pt>
                      <c:pt idx="4">
                        <c:v>Tháng 5</c:v>
                      </c:pt>
                      <c:pt idx="5">
                        <c:v>Tháng 6</c:v>
                      </c:pt>
                      <c:pt idx="6">
                        <c:v>Tháng 7</c:v>
                      </c:pt>
                      <c:pt idx="7">
                        <c:v>Tháng 8</c:v>
                      </c:pt>
                      <c:pt idx="8">
                        <c:v>Tháng 9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Sheet1!$D$2:$D$10</c15:sqref>
                        </c15:formulaRef>
                      </c:ext>
                    </c:extLst>
                    <c:numCache>
                      <c:formatCode>0.00</c:formatCode>
                      <c:ptCount val="9"/>
                      <c:pt idx="0">
                        <c:v>26.46</c:v>
                      </c:pt>
                      <c:pt idx="1">
                        <c:v>20.66</c:v>
                      </c:pt>
                      <c:pt idx="2">
                        <c:v>28.46</c:v>
                      </c:pt>
                      <c:pt idx="3">
                        <c:v>26.55</c:v>
                      </c:pt>
                      <c:pt idx="4">
                        <c:v>28.27</c:v>
                      </c:pt>
                      <c:pt idx="5">
                        <c:v>27.66</c:v>
                      </c:pt>
                      <c:pt idx="6">
                        <c:v>29.11</c:v>
                      </c:pt>
                      <c:pt idx="7">
                        <c:v>27.34</c:v>
                      </c:pt>
                      <c:pt idx="8" formatCode="General">
                        <c:v>26.5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7C66-4937-B266-D601A5B20833}"/>
                  </c:ext>
                </c:extLst>
              </c15:ser>
            </c15:filteredBarSeries>
          </c:ext>
        </c:extLst>
      </c:barChart>
      <c:catAx>
        <c:axId val="316833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316833960"/>
        <c:crosses val="autoZero"/>
        <c:auto val="1"/>
        <c:lblAlgn val="ctr"/>
        <c:lblOffset val="100"/>
        <c:noMultiLvlLbl val="0"/>
      </c:catAx>
      <c:valAx>
        <c:axId val="316833960"/>
        <c:scaling>
          <c:orientation val="minMax"/>
        </c:scaling>
        <c:delete val="1"/>
        <c:axPos val="b"/>
        <c:numFmt formatCode="0.00" sourceLinked="1"/>
        <c:majorTickMark val="none"/>
        <c:minorTickMark val="none"/>
        <c:tickLblPos val="nextTo"/>
        <c:crossAx val="31683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 dirty="0" err="1"/>
              <a:t>Mặt</a:t>
            </a:r>
            <a:r>
              <a:rPr lang="en-US" sz="1500" b="1" baseline="0" dirty="0"/>
              <a:t> </a:t>
            </a:r>
            <a:r>
              <a:rPr lang="en-US" sz="1500" b="1" baseline="0" dirty="0" err="1"/>
              <a:t>hàng</a:t>
            </a:r>
            <a:r>
              <a:rPr lang="en-US" sz="1500" b="1" baseline="0" dirty="0"/>
              <a:t>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XUẤT</a:t>
            </a:r>
            <a:r>
              <a:rPr lang="en-US" sz="1500" b="1" baseline="0" dirty="0">
                <a:solidFill>
                  <a:schemeClr val="accent2">
                    <a:lumMod val="75000"/>
                  </a:schemeClr>
                </a:solidFill>
              </a:rPr>
              <a:t> KHẨU </a:t>
            </a:r>
            <a:r>
              <a:rPr lang="en-US" sz="1500" b="1" baseline="0" dirty="0"/>
              <a:t>chính</a:t>
            </a:r>
            <a:endParaRPr lang="en-US" sz="15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48068126888744428"/>
          <c:y val="0.12316355070572567"/>
          <c:w val="0.47501969407044631"/>
          <c:h val="0.769220705468043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09 tháng năm 2020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Xơ, sợi dệt</c:v>
                </c:pt>
                <c:pt idx="1">
                  <c:v>Hàng thủy sản</c:v>
                </c:pt>
                <c:pt idx="2">
                  <c:v>Phương tiện vận tải và phụ tùng</c:v>
                </c:pt>
                <c:pt idx="3">
                  <c:v>Sắt thép</c:v>
                </c:pt>
                <c:pt idx="4">
                  <c:v>Gỗ và sản phẩm từ gỗ</c:v>
                </c:pt>
                <c:pt idx="5">
                  <c:v>Giày dép</c:v>
                </c:pt>
                <c:pt idx="6">
                  <c:v>Hàng dệt, may</c:v>
                </c:pt>
                <c:pt idx="7">
                  <c:v>Máy móc, thiết bị, dụng cụ phụ tùng khác</c:v>
                </c:pt>
                <c:pt idx="8">
                  <c:v>Máy vi tính, sản phẩm điện tử và linh kiện</c:v>
                </c:pt>
                <c:pt idx="9">
                  <c:v>Điện thoại và linh kiện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2.39</c:v>
                </c:pt>
                <c:pt idx="1">
                  <c:v>5.58</c:v>
                </c:pt>
                <c:pt idx="2">
                  <c:v>5.87</c:v>
                </c:pt>
                <c:pt idx="3">
                  <c:v>3.36</c:v>
                </c:pt>
                <c:pt idx="4">
                  <c:v>7.89</c:v>
                </c:pt>
                <c:pt idx="5">
                  <c:v>11.46</c:v>
                </c:pt>
                <c:pt idx="6">
                  <c:v>20.66</c:v>
                </c:pt>
                <c:pt idx="7">
                  <c:v>16.59</c:v>
                </c:pt>
                <c:pt idx="8">
                  <c:v>29.89</c:v>
                </c:pt>
                <c:pt idx="9">
                  <c:v>33.9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D-4DBC-956B-6871F9A82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09 tháng năm 2021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Xơ, sợi dệt</c:v>
                </c:pt>
                <c:pt idx="1">
                  <c:v>Hàng thủy sản</c:v>
                </c:pt>
                <c:pt idx="2">
                  <c:v>Phương tiện vận tải và phụ tùng</c:v>
                </c:pt>
                <c:pt idx="3">
                  <c:v>Sắt thép</c:v>
                </c:pt>
                <c:pt idx="4">
                  <c:v>Gỗ và sản phẩm từ gỗ</c:v>
                </c:pt>
                <c:pt idx="5">
                  <c:v>Giày dép</c:v>
                </c:pt>
                <c:pt idx="6">
                  <c:v>Hàng dệt, may</c:v>
                </c:pt>
                <c:pt idx="7">
                  <c:v>Máy móc, thiết bị, dụng cụ phụ tùng khác</c:v>
                </c:pt>
                <c:pt idx="8">
                  <c:v>Máy vi tính, sản phẩm điện tử và linh kiện</c:v>
                </c:pt>
                <c:pt idx="9">
                  <c:v>Điện thoại và linh kiện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3.84</c:v>
                </c:pt>
                <c:pt idx="1">
                  <c:v>5.82</c:v>
                </c:pt>
                <c:pt idx="2">
                  <c:v>7.45</c:v>
                </c:pt>
                <c:pt idx="3">
                  <c:v>7.52</c:v>
                </c:pt>
                <c:pt idx="4">
                  <c:v>10.72</c:v>
                </c:pt>
                <c:pt idx="5">
                  <c:v>12.93</c:v>
                </c:pt>
                <c:pt idx="6">
                  <c:v>22.15</c:v>
                </c:pt>
                <c:pt idx="7">
                  <c:v>24.55</c:v>
                </c:pt>
                <c:pt idx="8">
                  <c:v>33.78</c:v>
                </c:pt>
                <c:pt idx="9">
                  <c:v>37.71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8D-4DBC-956B-6871F9A82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11289007"/>
        <c:axId val="411288175"/>
      </c:barChart>
      <c:catAx>
        <c:axId val="411289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411288175"/>
        <c:crosses val="autoZero"/>
        <c:auto val="1"/>
        <c:lblAlgn val="ctr"/>
        <c:lblOffset val="100"/>
        <c:noMultiLvlLbl val="0"/>
      </c:catAx>
      <c:valAx>
        <c:axId val="4112881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1289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1" i="0" u="none" strike="noStrike" kern="1200" spc="0" baseline="0" dirty="0" err="1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Mặt</a:t>
            </a:r>
            <a:r>
              <a:rPr lang="en-US" sz="1500" b="1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b="1" i="0" u="none" strike="noStrike" kern="1200" spc="0" baseline="0" dirty="0" err="1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hàng</a:t>
            </a:r>
            <a:r>
              <a:rPr lang="en-US" sz="1500" b="1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500" b="1" i="0" u="none" strike="noStrike" kern="1200" spc="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NHẬP KHẨU </a:t>
            </a:r>
            <a:r>
              <a:rPr lang="en-US" sz="1500" b="1" i="0" u="none" strike="noStrike" kern="1200" spc="0" baseline="0" dirty="0">
                <a:solidFill>
                  <a:srgbClr val="231F2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rPr>
              <a:t>chính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48068126888744428"/>
          <c:y val="0.11028969650373087"/>
          <c:w val="0.49367192019343975"/>
          <c:h val="0.7593338835317721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09 tháng năm 2020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Hóa chất</c:v>
                </c:pt>
                <c:pt idx="1">
                  <c:v>Sản phẩm hóa chất</c:v>
                </c:pt>
                <c:pt idx="2">
                  <c:v>Sản phẩm từ chất dẻo</c:v>
                </c:pt>
                <c:pt idx="3">
                  <c:v>Kim loại thường khác</c:v>
                </c:pt>
                <c:pt idx="4">
                  <c:v>Sắt thép</c:v>
                </c:pt>
                <c:pt idx="5">
                  <c:v>Chất dẻo, nguyên liệu</c:v>
                </c:pt>
                <c:pt idx="6">
                  <c:v>Vải</c:v>
                </c:pt>
                <c:pt idx="7">
                  <c:v>Điện thoại và linh kiện</c:v>
                </c:pt>
                <c:pt idx="8">
                  <c:v>Máy móc, thiết bị, dụng cụ phụ tùng khác</c:v>
                </c:pt>
                <c:pt idx="9">
                  <c:v>Máy vi tính, sản phẩm điện tử và linh kiện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3.36</c:v>
                </c:pt>
                <c:pt idx="1">
                  <c:v>3.81</c:v>
                </c:pt>
                <c:pt idx="2">
                  <c:v>4.83</c:v>
                </c:pt>
                <c:pt idx="3">
                  <c:v>4.05</c:v>
                </c:pt>
                <c:pt idx="4">
                  <c:v>5.74</c:v>
                </c:pt>
                <c:pt idx="5">
                  <c:v>5.62</c:v>
                </c:pt>
                <c:pt idx="6">
                  <c:v>7.9</c:v>
                </c:pt>
                <c:pt idx="7">
                  <c:v>9.67</c:v>
                </c:pt>
                <c:pt idx="8">
                  <c:v>24.68</c:v>
                </c:pt>
                <c:pt idx="9">
                  <c:v>41.86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D-4DBC-956B-6871F9A82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09 tháng năm 2021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Hóa chất</c:v>
                </c:pt>
                <c:pt idx="1">
                  <c:v>Sản phẩm hóa chất</c:v>
                </c:pt>
                <c:pt idx="2">
                  <c:v>Sản phẩm từ chất dẻo</c:v>
                </c:pt>
                <c:pt idx="3">
                  <c:v>Kim loại thường khác</c:v>
                </c:pt>
                <c:pt idx="4">
                  <c:v>Sắt thép</c:v>
                </c:pt>
                <c:pt idx="5">
                  <c:v>Chất dẻo, nguyên liệu</c:v>
                </c:pt>
                <c:pt idx="6">
                  <c:v>Vải</c:v>
                </c:pt>
                <c:pt idx="7">
                  <c:v>Điện thoại và linh kiện</c:v>
                </c:pt>
                <c:pt idx="8">
                  <c:v>Máy móc, thiết bị, dụng cụ phụ tùng khác</c:v>
                </c:pt>
                <c:pt idx="9">
                  <c:v>Máy vi tính, sản phẩm điện tử và linh kiện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5.29</c:v>
                </c:pt>
                <c:pt idx="1">
                  <c:v>5.43</c:v>
                </c:pt>
                <c:pt idx="2">
                  <c:v>5.63</c:v>
                </c:pt>
                <c:pt idx="3">
                  <c:v>6.19</c:v>
                </c:pt>
                <c:pt idx="4">
                  <c:v>8.26</c:v>
                </c:pt>
                <c:pt idx="5">
                  <c:v>8.48</c:v>
                </c:pt>
                <c:pt idx="6">
                  <c:v>10</c:v>
                </c:pt>
                <c:pt idx="7">
                  <c:v>13.57</c:v>
                </c:pt>
                <c:pt idx="8">
                  <c:v>32.979999999999997</c:v>
                </c:pt>
                <c:pt idx="9">
                  <c:v>50.13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8D-4DBC-956B-6871F9A82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411289007"/>
        <c:axId val="411288175"/>
      </c:barChart>
      <c:catAx>
        <c:axId val="4112890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411288175"/>
        <c:crosses val="autoZero"/>
        <c:auto val="1"/>
        <c:lblAlgn val="ctr"/>
        <c:lblOffset val="100"/>
        <c:noMultiLvlLbl val="0"/>
      </c:catAx>
      <c:valAx>
        <c:axId val="41128817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1289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500" dirty="0"/>
              <a:t>Thị trường </a:t>
            </a:r>
            <a:r>
              <a:rPr lang="vi-VN" sz="1500" b="1" dirty="0">
                <a:solidFill>
                  <a:schemeClr val="accent2">
                    <a:lumMod val="75000"/>
                  </a:schemeClr>
                </a:solidFill>
              </a:rPr>
              <a:t>xuất khẩu </a:t>
            </a:r>
            <a:r>
              <a:rPr lang="vi-VN" sz="1500" dirty="0"/>
              <a:t>8 tháng đầu năm 2021 </a:t>
            </a:r>
          </a:p>
        </c:rich>
      </c:tx>
      <c:layout>
        <c:manualLayout>
          <c:xMode val="edge"/>
          <c:yMode val="edge"/>
          <c:x val="0.1075634800530508"/>
          <c:y val="3.71606258298048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Thị trường xuất khẩu 8 tháng đầu năm 2021 </c:v>
                </c:pt>
              </c:strCache>
            </c:strRef>
          </c:tx>
          <c:dPt>
            <c:idx val="0"/>
            <c:bubble3D val="0"/>
            <c:spPr>
              <a:solidFill>
                <a:srgbClr val="B79B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8C-40D9-AB1A-42568C8D4762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8C-40D9-AB1A-42568C8D4762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8C-40D9-AB1A-42568C8D4762}"/>
              </c:ext>
            </c:extLst>
          </c:dPt>
          <c:dPt>
            <c:idx val="3"/>
            <c:bubble3D val="0"/>
            <c:spPr>
              <a:solidFill>
                <a:srgbClr val="CA7F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8C-40D9-AB1A-42568C8D4762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F8C-40D9-AB1A-42568C8D4762}"/>
              </c:ext>
            </c:extLst>
          </c:dPt>
          <c:dPt>
            <c:idx val="5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F8C-40D9-AB1A-42568C8D4762}"/>
              </c:ext>
            </c:extLst>
          </c:dPt>
          <c:dPt>
            <c:idx val="6"/>
            <c:bubble3D val="0"/>
            <c:spPr>
              <a:solidFill>
                <a:srgbClr val="CA7F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F8C-40D9-AB1A-42568C8D4762}"/>
              </c:ext>
            </c:extLst>
          </c:dPt>
          <c:dLbls>
            <c:dLbl>
              <c:idx val="5"/>
              <c:layout>
                <c:manualLayout>
                  <c:x val="9.6610457521400628E-2"/>
                  <c:y val="-0.109845449218670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F8C-40D9-AB1A-42568C8D47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Trung Quốc</c:v>
                </c:pt>
                <c:pt idx="1">
                  <c:v>Hàn Quốc</c:v>
                </c:pt>
                <c:pt idx="2">
                  <c:v>ASEAN</c:v>
                </c:pt>
                <c:pt idx="3">
                  <c:v>Nhật Bản</c:v>
                </c:pt>
                <c:pt idx="4">
                  <c:v>EU(27)</c:v>
                </c:pt>
                <c:pt idx="5">
                  <c:v>Hoa Kỳ</c:v>
                </c:pt>
                <c:pt idx="6">
                  <c:v>Các quốc gia khác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0.156</c:v>
                </c:pt>
                <c:pt idx="1">
                  <c:v>6.6000000000000003E-2</c:v>
                </c:pt>
                <c:pt idx="2">
                  <c:v>8.5999999999999993E-2</c:v>
                </c:pt>
                <c:pt idx="3">
                  <c:v>6.2E-2</c:v>
                </c:pt>
                <c:pt idx="4">
                  <c:v>0.121</c:v>
                </c:pt>
                <c:pt idx="5">
                  <c:v>0.28999999999999998</c:v>
                </c:pt>
                <c:pt idx="6">
                  <c:v>0.219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F8C-40D9-AB1A-42568C8D4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vi-VN" sz="1500" dirty="0"/>
              <a:t>Thị trường </a:t>
            </a:r>
            <a:r>
              <a:rPr lang="vi-VN" sz="1500" b="1" dirty="0">
                <a:solidFill>
                  <a:schemeClr val="accent2">
                    <a:lumMod val="75000"/>
                  </a:schemeClr>
                </a:solidFill>
              </a:rPr>
              <a:t>nhập khẩu </a:t>
            </a:r>
            <a:r>
              <a:rPr lang="vi-VN" sz="1500" dirty="0"/>
              <a:t>8 tháng đầu năm 2021</a:t>
            </a:r>
          </a:p>
        </c:rich>
      </c:tx>
      <c:layout>
        <c:manualLayout>
          <c:xMode val="edge"/>
          <c:yMode val="edge"/>
          <c:x val="0.11622388502525027"/>
          <c:y val="3.77103017418002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Thị trường nhập khẩu 8 tháng đầu năm 2021</c:v>
                </c:pt>
              </c:strCache>
            </c:strRef>
          </c:tx>
          <c:dPt>
            <c:idx val="0"/>
            <c:bubble3D val="0"/>
            <c:spPr>
              <a:solidFill>
                <a:srgbClr val="B79B0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10-4521-89B3-F99D37C3879C}"/>
              </c:ext>
            </c:extLst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10-4521-89B3-F99D37C3879C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10-4521-89B3-F99D37C3879C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10-4521-89B3-F99D37C3879C}"/>
              </c:ext>
            </c:extLst>
          </c:dPt>
          <c:dPt>
            <c:idx val="4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D10-4521-89B3-F99D37C3879C}"/>
              </c:ext>
            </c:extLst>
          </c:dPt>
          <c:dPt>
            <c:idx val="5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D10-4521-89B3-F99D37C3879C}"/>
              </c:ext>
            </c:extLst>
          </c:dPt>
          <c:dPt>
            <c:idx val="6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D10-4521-89B3-F99D37C387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Trung Quốc</c:v>
                </c:pt>
                <c:pt idx="1">
                  <c:v>Hàn Quốc</c:v>
                </c:pt>
                <c:pt idx="2">
                  <c:v>ASEAN</c:v>
                </c:pt>
                <c:pt idx="3">
                  <c:v>Nhật Bản</c:v>
                </c:pt>
                <c:pt idx="4">
                  <c:v>EU(27)</c:v>
                </c:pt>
                <c:pt idx="5">
                  <c:v>Hoa Kỳ</c:v>
                </c:pt>
                <c:pt idx="6">
                  <c:v>Các quốc gia khác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0.33300000000000002</c:v>
                </c:pt>
                <c:pt idx="1">
                  <c:v>0.16200000000000001</c:v>
                </c:pt>
                <c:pt idx="2">
                  <c:v>0.128</c:v>
                </c:pt>
                <c:pt idx="3">
                  <c:v>6.7000000000000004E-2</c:v>
                </c:pt>
                <c:pt idx="4">
                  <c:v>5.0999999999999997E-2</c:v>
                </c:pt>
                <c:pt idx="5">
                  <c:v>4.8000000000000001E-2</c:v>
                </c:pt>
                <c:pt idx="6">
                  <c:v>0.21099999999999999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D10-4521-89B3-F99D37C387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58255656577235"/>
          <c:y val="3.2105074831023199E-2"/>
          <c:w val="0.51281284833420271"/>
          <c:h val="0.9357898503379535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Hoàn toàn tích cực</c:v>
                </c:pt>
              </c:strCache>
            </c:strRef>
          </c:tx>
          <c:spPr>
            <a:solidFill>
              <a:srgbClr val="3E477A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37DD-42CB-BE9F-F2BF13974D5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7DD-42CB-BE9F-F2BF13974D5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7DD-42CB-BE9F-F2BF13974D5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7DD-42CB-BE9F-F2BF13974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5"/>
                <c:pt idx="0">
                  <c:v>Kho bãi và các hoạt động hỗ trợ cho vận tải</c:v>
                </c:pt>
                <c:pt idx="1">
                  <c:v>Sản xuất sản phẩm điện tử, máy vi tính</c:v>
                </c:pt>
                <c:pt idx="2">
                  <c:v>Dệt</c:v>
                </c:pt>
                <c:pt idx="3">
                  <c:v>Chế biến gỗ, tre, nứa</c:v>
                </c:pt>
                <c:pt idx="4">
                  <c:v>Sản xuất trang phục</c:v>
                </c:pt>
              </c:strCache>
              <c:extLst/>
            </c:strRef>
          </c:cat>
          <c:val>
            <c:numRef>
              <c:f>Sheet1!$B$2:$B$8</c:f>
              <c:numCache>
                <c:formatCode>0.0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8.1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7DD-42CB-BE9F-F2BF13974D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Phần lớn là tích cực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5"/>
                <c:pt idx="0">
                  <c:v>Kho bãi và các hoạt động hỗ trợ cho vận tải</c:v>
                </c:pt>
                <c:pt idx="1">
                  <c:v>Sản xuất sản phẩm điện tử, máy vi tính</c:v>
                </c:pt>
                <c:pt idx="2">
                  <c:v>Dệt</c:v>
                </c:pt>
                <c:pt idx="3">
                  <c:v>Chế biến gỗ, tre, nứa</c:v>
                </c:pt>
                <c:pt idx="4">
                  <c:v>Sản xuất trang phục</c:v>
                </c:pt>
              </c:strCache>
              <c:extLst/>
            </c:strRef>
          </c:cat>
          <c:val>
            <c:numRef>
              <c:f>Sheet1!$C$2:$C$8</c:f>
              <c:numCache>
                <c:formatCode>0.0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7DD-42CB-BE9F-F2BF13974D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Không ảnh hưởng</c:v>
                </c:pt>
              </c:strCache>
            </c:strRef>
          </c:tx>
          <c:spPr>
            <a:solidFill>
              <a:srgbClr val="AF50BF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5"/>
                <c:pt idx="0">
                  <c:v>Kho bãi và các hoạt động hỗ trợ cho vận tải</c:v>
                </c:pt>
                <c:pt idx="1">
                  <c:v>Sản xuất sản phẩm điện tử, máy vi tính</c:v>
                </c:pt>
                <c:pt idx="2">
                  <c:v>Dệt</c:v>
                </c:pt>
                <c:pt idx="3">
                  <c:v>Chế biến gỗ, tre, nứa</c:v>
                </c:pt>
                <c:pt idx="4">
                  <c:v>Sản xuất trang phục</c:v>
                </c:pt>
              </c:strCache>
              <c:extLst/>
            </c:strRef>
          </c:cat>
          <c:val>
            <c:numRef>
              <c:f>Sheet1!$D$2:$D$8</c:f>
              <c:numCache>
                <c:formatCode>0.0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2.5</c:v>
                </c:pt>
                <c:pt idx="4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7DD-42CB-BE9F-F2BF13974D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Phần lớn là tiêu cực</c:v>
                </c:pt>
              </c:strCache>
            </c:strRef>
          </c:tx>
          <c:spPr>
            <a:solidFill>
              <a:srgbClr val="ED488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5"/>
                <c:pt idx="0">
                  <c:v>Kho bãi và các hoạt động hỗ trợ cho vận tải</c:v>
                </c:pt>
                <c:pt idx="1">
                  <c:v>Sản xuất sản phẩm điện tử, máy vi tính</c:v>
                </c:pt>
                <c:pt idx="2">
                  <c:v>Dệt</c:v>
                </c:pt>
                <c:pt idx="3">
                  <c:v>Chế biến gỗ, tre, nứa</c:v>
                </c:pt>
                <c:pt idx="4">
                  <c:v>Sản xuất trang phục</c:v>
                </c:pt>
              </c:strCache>
              <c:extLst/>
            </c:strRef>
          </c:cat>
          <c:val>
            <c:numRef>
              <c:f>Sheet1!$E$2:$E$8</c:f>
              <c:numCache>
                <c:formatCode>0.0</c:formatCode>
                <c:ptCount val="5"/>
                <c:pt idx="0">
                  <c:v>100</c:v>
                </c:pt>
                <c:pt idx="1">
                  <c:v>93.9</c:v>
                </c:pt>
                <c:pt idx="2">
                  <c:v>72.2</c:v>
                </c:pt>
                <c:pt idx="3">
                  <c:v>40.799999999999997</c:v>
                </c:pt>
                <c:pt idx="4">
                  <c:v>8.1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37DD-42CB-BE9F-F2BF13974D5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Hoàn toàn tiêu cực</c:v>
                </c:pt>
              </c:strCache>
            </c:strRef>
          </c:tx>
          <c:spPr>
            <a:solidFill>
              <a:srgbClr val="F6675C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7DD-42CB-BE9F-F2BF13974D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5"/>
                <c:pt idx="0">
                  <c:v>Kho bãi và các hoạt động hỗ trợ cho vận tải</c:v>
                </c:pt>
                <c:pt idx="1">
                  <c:v>Sản xuất sản phẩm điện tử, máy vi tính</c:v>
                </c:pt>
                <c:pt idx="2">
                  <c:v>Dệt</c:v>
                </c:pt>
                <c:pt idx="3">
                  <c:v>Chế biến gỗ, tre, nứa</c:v>
                </c:pt>
                <c:pt idx="4">
                  <c:v>Sản xuất trang phục</c:v>
                </c:pt>
              </c:strCache>
              <c:extLst/>
            </c:strRef>
          </c:cat>
          <c:val>
            <c:numRef>
              <c:f>Sheet1!$F$2:$F$8</c:f>
              <c:numCache>
                <c:formatCode>0.0</c:formatCode>
                <c:ptCount val="5"/>
                <c:pt idx="0">
                  <c:v>0</c:v>
                </c:pt>
                <c:pt idx="1">
                  <c:v>6.1</c:v>
                </c:pt>
                <c:pt idx="2">
                  <c:v>27.8</c:v>
                </c:pt>
                <c:pt idx="3">
                  <c:v>56.7</c:v>
                </c:pt>
                <c:pt idx="4">
                  <c:v>83.8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6-37DD-42CB-BE9F-F2BF13974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55636296"/>
        <c:axId val="555637280"/>
      </c:barChart>
      <c:catAx>
        <c:axId val="555636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just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55637280"/>
        <c:crosses val="autoZero"/>
        <c:auto val="1"/>
        <c:lblAlgn val="ctr"/>
        <c:lblOffset val="100"/>
        <c:noMultiLvlLbl val="0"/>
      </c:catAx>
      <c:valAx>
        <c:axId val="5556372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55636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510707645988877"/>
          <c:y val="0.23713814857364526"/>
          <c:w val="0.1948929235401112"/>
          <c:h val="0.414815032712933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4D46D2-7E34-402C-8DBD-217279A3C8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G DaxProRegular" panose="02000506060000020004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66100-3821-40A9-8381-690443F2AC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82ED4-326F-4167-9EE2-550338091CC0}" type="datetimeFigureOut">
              <a:rPr lang="en-US" smtClean="0">
                <a:latin typeface="AG DaxProRegular" panose="02000506060000020004" pitchFamily="50" charset="0"/>
              </a:rPr>
              <a:t>10/7/21</a:t>
            </a:fld>
            <a:endParaRPr lang="en-US" dirty="0">
              <a:latin typeface="AG DaxProRegular" panose="02000506060000020004" pitchFamily="50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DE927-619A-4A8B-844E-B8148AD393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G DaxProRegular" panose="02000506060000020004" pitchFamily="50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33584-F0B2-414E-BCD5-C44D2B71AD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F5754-3729-40B9-920A-8B414665E20F}" type="slidenum">
              <a:rPr lang="en-US" smtClean="0">
                <a:latin typeface="AG DaxProRegular" panose="02000506060000020004" pitchFamily="50" charset="0"/>
              </a:rPr>
              <a:t>‹#›</a:t>
            </a:fld>
            <a:endParaRPr lang="en-US" dirty="0">
              <a:latin typeface="AG DaxProRegular" panose="02000506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79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G DaxProRegular" panose="0200050606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G DaxProRegular" panose="02000506060000020004" pitchFamily="50" charset="0"/>
              </a:defRPr>
            </a:lvl1pPr>
          </a:lstStyle>
          <a:p>
            <a:fld id="{D2639ED0-CA5C-490F-8B51-5D80A90CAA9F}" type="datetimeFigureOut">
              <a:rPr lang="en-US" smtClean="0"/>
              <a:pPr/>
              <a:t>10/7/21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G DaxProRegular" panose="0200050606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G DaxProRegular" panose="02000506060000020004" pitchFamily="50" charset="0"/>
              </a:defRPr>
            </a:lvl1pPr>
          </a:lstStyle>
          <a:p>
            <a:fld id="{42C39D1F-7D20-4467-AE87-2782D44F68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17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G DaxProRegular" panose="02000506060000020004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G DaxProRegular" panose="02000506060000020004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G DaxProRegular" panose="02000506060000020004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G DaxProRegular" panose="02000506060000020004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G DaxProRegular" panose="02000506060000020004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9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9,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kim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ngạch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27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USD,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nhập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26,5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USD. Như vậy,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liên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từ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4/2021 nhập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cán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mại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đã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lại “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thế”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với giá trị 500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triệu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USD. Đây có thể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thấy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của doanh nghiệp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thời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băng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" vì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giãn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cách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xã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dirty="0">
                <a:solidFill>
                  <a:srgbClr val="252525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6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1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dirty="0">
                <a:latin typeface="AG DaxProRegular" panose="02000506060000020004" pitchFamily="50" charset="0"/>
              </a:rPr>
              <a:t>Đơn </a:t>
            </a:r>
            <a:r>
              <a:rPr lang="vi-VN" sz="1200" dirty="0" err="1">
                <a:latin typeface="AG DaxProRegular" panose="02000506060000020004" pitchFamily="50" charset="0"/>
              </a:rPr>
              <a:t>cử</a:t>
            </a:r>
            <a:r>
              <a:rPr lang="vi-VN" sz="1200" dirty="0">
                <a:latin typeface="AG DaxProRegular" panose="02000506060000020004" pitchFamily="50" charset="0"/>
              </a:rPr>
              <a:t>, </a:t>
            </a:r>
            <a:r>
              <a:rPr lang="vi-VN" sz="1200" dirty="0" err="1">
                <a:latin typeface="AG DaxProRegular" panose="02000506060000020004" pitchFamily="50" charset="0"/>
              </a:rPr>
              <a:t>Hiệp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hội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Hồ</a:t>
            </a:r>
            <a:r>
              <a:rPr lang="vi-VN" sz="1200" dirty="0">
                <a:latin typeface="AG DaxProRegular" panose="02000506060000020004" pitchFamily="50" charset="0"/>
              </a:rPr>
              <a:t> tiêu </a:t>
            </a:r>
            <a:r>
              <a:rPr lang="vi-VN" sz="1200" dirty="0" err="1">
                <a:latin typeface="AG DaxProRegular" panose="02000506060000020004" pitchFamily="50" charset="0"/>
              </a:rPr>
              <a:t>Việt</a:t>
            </a:r>
            <a:r>
              <a:rPr lang="vi-VN" sz="1200" dirty="0">
                <a:latin typeface="AG DaxProRegular" panose="02000506060000020004" pitchFamily="50" charset="0"/>
              </a:rPr>
              <a:t> Nam cho hay, 6 </a:t>
            </a:r>
            <a:r>
              <a:rPr lang="vi-VN" sz="1200" dirty="0" err="1">
                <a:latin typeface="AG DaxProRegular" panose="02000506060000020004" pitchFamily="50" charset="0"/>
              </a:rPr>
              <a:t>tháng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đầu</a:t>
            </a:r>
            <a:r>
              <a:rPr lang="vi-VN" sz="1200" dirty="0">
                <a:latin typeface="AG DaxProRegular" panose="02000506060000020004" pitchFamily="50" charset="0"/>
              </a:rPr>
              <a:t> năm 2021, </a:t>
            </a:r>
            <a:r>
              <a:rPr lang="vi-VN" sz="1200" dirty="0" err="1">
                <a:latin typeface="AG DaxProRegular" panose="02000506060000020004" pitchFamily="50" charset="0"/>
              </a:rPr>
              <a:t>xuất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khẩu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hồ</a:t>
            </a:r>
            <a:r>
              <a:rPr lang="vi-VN" sz="1200" dirty="0">
                <a:latin typeface="AG DaxProRegular" panose="02000506060000020004" pitchFamily="50" charset="0"/>
              </a:rPr>
              <a:t> tiêu </a:t>
            </a:r>
            <a:r>
              <a:rPr lang="vi-VN" sz="1200" dirty="0" err="1">
                <a:latin typeface="AG DaxProRegular" panose="02000506060000020004" pitchFamily="50" charset="0"/>
              </a:rPr>
              <a:t>của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Việt</a:t>
            </a:r>
            <a:r>
              <a:rPr lang="vi-VN" sz="1200" dirty="0">
                <a:latin typeface="AG DaxProRegular" panose="02000506060000020004" pitchFamily="50" charset="0"/>
              </a:rPr>
              <a:t> Nam </a:t>
            </a:r>
            <a:r>
              <a:rPr lang="vi-VN" sz="1200" dirty="0" err="1">
                <a:latin typeface="AG DaxProRegular" panose="02000506060000020004" pitchFamily="50" charset="0"/>
              </a:rPr>
              <a:t>ước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đạt</a:t>
            </a:r>
            <a:r>
              <a:rPr lang="vi-VN" sz="1200" dirty="0">
                <a:latin typeface="AG DaxProRegular" panose="02000506060000020004" pitchFamily="50" charset="0"/>
              </a:rPr>
              <a:t> 155 </a:t>
            </a:r>
            <a:r>
              <a:rPr lang="vi-VN" sz="1200" dirty="0" err="1">
                <a:latin typeface="AG DaxProRegular" panose="02000506060000020004" pitchFamily="50" charset="0"/>
              </a:rPr>
              <a:t>ngàn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tấn</a:t>
            </a:r>
            <a:r>
              <a:rPr lang="vi-VN" sz="1200" dirty="0">
                <a:latin typeface="AG DaxProRegular" panose="02000506060000020004" pitchFamily="50" charset="0"/>
              </a:rPr>
              <a:t>, </a:t>
            </a:r>
            <a:r>
              <a:rPr lang="vi-VN" sz="1200" dirty="0" err="1">
                <a:latin typeface="AG DaxProRegular" panose="02000506060000020004" pitchFamily="50" charset="0"/>
              </a:rPr>
              <a:t>giảm</a:t>
            </a:r>
            <a:r>
              <a:rPr lang="vi-VN" sz="1200" dirty="0">
                <a:latin typeface="AG DaxProRegular" panose="02000506060000020004" pitchFamily="50" charset="0"/>
              </a:rPr>
              <a:t> 7%. Nguyên nhân </a:t>
            </a:r>
            <a:r>
              <a:rPr lang="vi-VN" sz="1200" dirty="0" err="1">
                <a:latin typeface="AG DaxProRegular" panose="02000506060000020004" pitchFamily="50" charset="0"/>
              </a:rPr>
              <a:t>chính</a:t>
            </a:r>
            <a:r>
              <a:rPr lang="vi-VN" sz="1200" dirty="0">
                <a:latin typeface="AG DaxProRegular" panose="02000506060000020004" pitchFamily="50" charset="0"/>
              </a:rPr>
              <a:t> do </a:t>
            </a:r>
            <a:r>
              <a:rPr lang="vi-VN" sz="1200" dirty="0" err="1">
                <a:latin typeface="AG DaxProRegular" panose="02000506060000020004" pitchFamily="50" charset="0"/>
              </a:rPr>
              <a:t>hệ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lụy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từ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dịch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bệnh</a:t>
            </a:r>
            <a:r>
              <a:rPr lang="vi-VN" sz="1200" dirty="0">
                <a:latin typeface="AG DaxProRegular" panose="02000506060000020004" pitchFamily="50" charset="0"/>
              </a:rPr>
              <a:t> Covid-19 </a:t>
            </a:r>
            <a:r>
              <a:rPr lang="vi-VN" sz="1200" dirty="0" err="1">
                <a:latin typeface="AG DaxProRegular" panose="02000506060000020004" pitchFamily="50" charset="0"/>
              </a:rPr>
              <a:t>dẫn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đến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thiếu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hụt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container</a:t>
            </a:r>
            <a:r>
              <a:rPr lang="vi-VN" sz="1200" dirty="0">
                <a:latin typeface="AG DaxProRegular" panose="02000506060000020004" pitchFamily="50" charset="0"/>
              </a:rPr>
              <a:t>, chi </a:t>
            </a:r>
            <a:r>
              <a:rPr lang="vi-VN" sz="1200" dirty="0" err="1">
                <a:latin typeface="AG DaxProRegular" panose="02000506060000020004" pitchFamily="50" charset="0"/>
              </a:rPr>
              <a:t>phí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logistic</a:t>
            </a:r>
            <a:r>
              <a:rPr lang="vi-VN" sz="1200" dirty="0">
                <a:latin typeface="AG DaxProRegular" panose="02000506060000020004" pitchFamily="50" charset="0"/>
              </a:rPr>
              <a:t> như </a:t>
            </a:r>
            <a:r>
              <a:rPr lang="vi-VN" sz="1200" dirty="0" err="1">
                <a:latin typeface="AG DaxProRegular" panose="02000506060000020004" pitchFamily="50" charset="0"/>
              </a:rPr>
              <a:t>phí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bến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bãi</a:t>
            </a:r>
            <a:r>
              <a:rPr lang="vi-VN" sz="1200" dirty="0">
                <a:latin typeface="AG DaxProRegular" panose="02000506060000020004" pitchFamily="50" charset="0"/>
              </a:rPr>
              <a:t>, </a:t>
            </a:r>
            <a:r>
              <a:rPr lang="vi-VN" sz="1200" dirty="0" err="1">
                <a:latin typeface="AG DaxProRegular" panose="02000506060000020004" pitchFamily="50" charset="0"/>
              </a:rPr>
              <a:t>xếp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dỡ</a:t>
            </a:r>
            <a:r>
              <a:rPr lang="vi-VN" sz="1200" dirty="0">
                <a:latin typeface="AG DaxProRegular" panose="02000506060000020004" pitchFamily="50" charset="0"/>
              </a:rPr>
              <a:t>, </a:t>
            </a:r>
            <a:r>
              <a:rPr lang="vi-VN" sz="1200" dirty="0" err="1">
                <a:latin typeface="AG DaxProRegular" panose="02000506060000020004" pitchFamily="50" charset="0"/>
              </a:rPr>
              <a:t>thủ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tục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hành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chính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tại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cảng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xuất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và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các</a:t>
            </a:r>
            <a:r>
              <a:rPr lang="vi-VN" sz="1200" dirty="0">
                <a:latin typeface="AG DaxProRegular" panose="02000506060000020004" pitchFamily="50" charset="0"/>
              </a:rPr>
              <a:t> chi </a:t>
            </a:r>
            <a:r>
              <a:rPr lang="vi-VN" sz="1200" dirty="0" err="1">
                <a:latin typeface="AG DaxProRegular" panose="02000506060000020004" pitchFamily="50" charset="0"/>
              </a:rPr>
              <a:t>phí</a:t>
            </a:r>
            <a:r>
              <a:rPr lang="vi-VN" sz="1200" dirty="0">
                <a:latin typeface="AG DaxProRegular" panose="02000506060000020004" pitchFamily="50" charset="0"/>
              </a:rPr>
              <a:t> liên quan </a:t>
            </a:r>
            <a:r>
              <a:rPr lang="vi-VN" sz="1200" dirty="0" err="1">
                <a:latin typeface="AG DaxProRegular" panose="02000506060000020004" pitchFamily="50" charset="0"/>
              </a:rPr>
              <a:t>đến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vận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chuyển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container</a:t>
            </a:r>
            <a:r>
              <a:rPr lang="vi-VN" sz="1200" dirty="0">
                <a:latin typeface="AG DaxProRegular" panose="02000506060000020004" pitchFamily="50" charset="0"/>
              </a:rPr>
              <a:t>... tăng </a:t>
            </a:r>
            <a:r>
              <a:rPr lang="vi-VN" sz="1200" dirty="0" err="1">
                <a:latin typeface="AG DaxProRegular" panose="02000506060000020004" pitchFamily="50" charset="0"/>
              </a:rPr>
              <a:t>đột</a:t>
            </a:r>
            <a:r>
              <a:rPr lang="vi-VN" sz="1200" dirty="0">
                <a:latin typeface="AG DaxProRegular" panose="02000506060000020004" pitchFamily="50" charset="0"/>
              </a:rPr>
              <a:t> </a:t>
            </a:r>
            <a:r>
              <a:rPr lang="vi-VN" sz="1200" dirty="0" err="1">
                <a:latin typeface="AG DaxProRegular" panose="02000506060000020004" pitchFamily="50" charset="0"/>
              </a:rPr>
              <a:t>biến</a:t>
            </a:r>
            <a:r>
              <a:rPr lang="vi-VN" sz="1200" dirty="0">
                <a:latin typeface="AG DaxProRegular" panose="02000506060000020004" pitchFamily="50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Đến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nay,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Việt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Nam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đã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bị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nước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khởi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xướng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điều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tra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gần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200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vụ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việc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phòng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vệ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thương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mại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đối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với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nhiều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mặt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hàng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gồm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cả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mặt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hàng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xuất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khẩu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quan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trọng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như tôm,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cá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tra,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sắt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thép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, nhôm,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gỗ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…</a:t>
            </a:r>
          </a:p>
          <a:p>
            <a:pPr algn="l"/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Tuy nhiên,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Việt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Nam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đã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kháng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kiện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thành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công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đối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với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khoảng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43%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vụ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việc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;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đảm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bảo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nhiều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mặt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hàng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như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cá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basa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, tôm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tiếp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tục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được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xuất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khẩu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sang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các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thị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trường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lớn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Hoa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Kỳ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, EU…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với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thuế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suất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bằng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0%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hoặc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ở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mức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rất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thấp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;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khiếu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kiện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5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vụ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việc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ra Cơ quan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giải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quyết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tranh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chấp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của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Tổ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chức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Thương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mại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Thế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giới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(WTO); trong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đó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3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vụ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đã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kết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thúc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với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kết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quả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tích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cực</a:t>
            </a:r>
            <a:r>
              <a:rPr lang="vi-VN" b="0" i="0" dirty="0">
                <a:solidFill>
                  <a:srgbClr val="333333"/>
                </a:solidFill>
                <a:effectLst/>
                <a:latin typeface="AG DaxProRegular" panose="02000506060000020004" pitchFamily="50" charset="0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AG DaxProRegular" panose="02000506060000020004" pitchFamily="50" charset="0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AG DaxProRegular" panose="0200050606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Về thị trường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xướng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điều tra,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biện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PVTM với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XK của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Nam,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đứng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đầu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với 27 vụ,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Thổ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Nhĩ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 vụ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Ấn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17 vụ, Liên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châu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Âu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với 14 vụ, Canada 11 vụ, Australia 9 vụ; các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ASEAN 24 vụ. </a:t>
            </a:r>
            <a:endParaRPr lang="vi-VN" b="0" i="0" dirty="0">
              <a:solidFill>
                <a:srgbClr val="333333"/>
              </a:solidFill>
              <a:effectLst/>
              <a:latin typeface="AG DaxProRegular" panose="02000506060000020004" pitchFamily="50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4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39D1F-7D20-4467-AE87-2782D44F68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04B9-6AD3-4FD6-BB61-CB667674E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36463-C6B0-4C5C-A40A-DFEA3BE34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EBB2D-FFD7-40B4-B64B-2E33B716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00FD-2FB1-4E6E-BE87-7ABC53B4CEA9}" type="datetimeFigureOut">
              <a:rPr lang="vi-VN" smtClean="0"/>
              <a:t>07/10/2021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23E8C-C616-4AD6-B9C0-2222D1CC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A112-BE58-42BB-B4C9-B218B406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ABF356-9A71-4EC9-85E6-167E396951F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52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053302" cy="867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Text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Lorem ipsum dolor sit amet, consectetuer adipiscing elit. Maecenas porttitor congue </a:t>
            </a:r>
            <a:r>
              <a:rPr lang="en-US" sz="1100" dirty="0" err="1"/>
              <a:t>massa</a:t>
            </a:r>
            <a:r>
              <a:rPr lang="en-US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Text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consectetuer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Maecenas </a:t>
            </a:r>
            <a:r>
              <a:rPr lang="en-US" sz="1100" dirty="0" err="1"/>
              <a:t>porttitor</a:t>
            </a:r>
            <a:r>
              <a:rPr lang="en-US" sz="1100" dirty="0"/>
              <a:t> </a:t>
            </a:r>
            <a:r>
              <a:rPr lang="en-US" sz="1100" dirty="0" err="1"/>
              <a:t>congue</a:t>
            </a:r>
            <a:r>
              <a:rPr lang="en-US" sz="1100" dirty="0"/>
              <a:t> </a:t>
            </a:r>
            <a:r>
              <a:rPr lang="en-US" sz="1100" dirty="0" err="1"/>
              <a:t>massa</a:t>
            </a:r>
            <a:r>
              <a:rPr lang="en-US" sz="1100" dirty="0"/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69782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3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6B4CBD0-21B6-4C71-964F-8EBB0FCBA36B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3"/>
                </a:solidFill>
              </a:rPr>
              <a:pPr/>
              <a:t>‹#›</a:t>
            </a:fld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870085-AC40-407D-8747-588985B1625F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0B295B71-B9AC-486E-BF4A-32992AFCE94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55B43C-F7D4-40E3-8381-92622C8CBE51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004F85-E994-4BBA-8610-4A93E944C500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3" name="Footer Placeholder 4">
              <a:extLst>
                <a:ext uri="{FF2B5EF4-FFF2-40B4-BE49-F238E27FC236}">
                  <a16:creationId xmlns:a16="http://schemas.microsoft.com/office/drawing/2014/main" id="{4DF9C90B-4D5F-4752-866B-9E4E46198EA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71EEDC-C180-44BB-8864-FC8158BF2D93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9FA6BB-6D0E-468A-8C26-15371269C94F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4B0614C1-FD10-4394-88C8-34A1CEA3A50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0A8798-D4A6-4294-8F4C-CEEC51F96EEE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EA8ACD-A700-4590-B770-D8D9E1C64D1F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1FFE2ACB-A9BD-4F96-A8A8-36F97D8F45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A34A6D1-B120-4405-B2BF-AED52062D0E2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C3E5A4-0485-40E8-BB3E-994434010A0B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B22B4014-608F-4772-838C-7C5FABF70C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803AA9-8F3A-4238-A7D2-2A0874B51F72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8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23" userDrawn="1">
          <p15:clr>
            <a:srgbClr val="FBAE40"/>
          </p15:clr>
        </p15:guide>
        <p15:guide id="4" pos="257" userDrawn="1">
          <p15:clr>
            <a:srgbClr val="FBAE40"/>
          </p15:clr>
        </p15:guide>
        <p15:guide id="5" pos="2048" userDrawn="1">
          <p15:clr>
            <a:srgbClr val="FBAE40"/>
          </p15:clr>
        </p15:guide>
        <p15:guide id="6" pos="5632" userDrawn="1">
          <p15:clr>
            <a:srgbClr val="FBAE40"/>
          </p15:clr>
        </p15:guide>
        <p15:guide id="7" orient="horz" pos="10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3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F1D61D66-F8E1-41E0-BCE3-5D3023780BC1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3"/>
                </a:solidFill>
              </a:rPr>
              <a:pPr/>
              <a:t>‹#›</a:t>
            </a:fld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D826FC-C14A-4AA4-91F3-A3B80B9D2262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2FF2BAB6-AE42-42D3-8D05-73DAD41A37E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9C5B39-3E18-48C6-B5B4-CE9A03342E3C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12EF48-C60A-425D-A4FE-D82B3DDCE724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5EE5ED05-0CBC-40AF-B001-4E3ED58ED4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04F6E82-FD44-4158-88A8-11326BF3A1B1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89C171C-6F79-4D33-B869-9F437EBCBC6D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53D26386-0B27-4020-B189-FD399791E1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C44D77-FD66-4FE3-A2F6-65BA5A652AC1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F8442EF-6A6E-4A4E-AAE4-37B166E5AB04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18134DAF-DE84-4968-80C6-49BB3116967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6AA7E4B-3C74-44CE-92AF-F807D9EBE9AA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117636B-7897-4440-8672-25897890F8D9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61" name="Footer Placeholder 4">
              <a:extLst>
                <a:ext uri="{FF2B5EF4-FFF2-40B4-BE49-F238E27FC236}">
                  <a16:creationId xmlns:a16="http://schemas.microsoft.com/office/drawing/2014/main" id="{39E674A9-BC87-4538-AEDE-F58B590E16E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B15CDE3-3F93-46E7-A619-DADE0D3F8D0C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55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3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0B1F9537-1CF0-4B3E-954C-6A639A7808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D6A38A-759B-4AE6-B376-886C7CE9B96D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3"/>
                </a:solidFill>
              </a:rPr>
              <a:pPr/>
              <a:t>‹#›</a:t>
            </a:fld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E56ADC-7CBB-4465-ABDA-DF0EC2BBA47F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F09B7618-03C2-469B-9798-3D64303BFFE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D74508-00E3-463C-BD7D-C86258CC2F83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516756B-9386-444F-A46F-B317217BC4EC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977FC457-3AF7-4133-8528-649413F873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A8B9200-307B-4221-8F84-9D17AEF45B55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8D22A2-2A15-4119-9D7E-C62978114996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644AEB52-604B-4A3C-B059-A2CBB9947B2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A900482-6574-44E1-9A2A-000150D892E1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5506FDA-EB56-45F0-84FB-D92CD2F55D70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372605CC-014C-4970-B63C-879B46F8E5E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4E49F67-E750-44B4-973E-61384D53F3A0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75E2FB6-FEC1-4951-95D4-B877E2EF785E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61" name="Footer Placeholder 4">
              <a:extLst>
                <a:ext uri="{FF2B5EF4-FFF2-40B4-BE49-F238E27FC236}">
                  <a16:creationId xmlns:a16="http://schemas.microsoft.com/office/drawing/2014/main" id="{C4C88324-7ED4-40A3-A319-73DB06AF460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2EE38A-F6A1-4B33-9B33-D9481B34F0A8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82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A89CD7-DFC0-4B95-9EA6-BE285B721118}"/>
              </a:ext>
            </a:extLst>
          </p:cNvPr>
          <p:cNvSpPr txBox="1"/>
          <p:nvPr userDrawn="1"/>
        </p:nvSpPr>
        <p:spPr>
          <a:xfrm>
            <a:off x="1535631" y="3249899"/>
            <a:ext cx="3592561" cy="1183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1" dirty="0">
                <a:solidFill>
                  <a:schemeClr val="tx1">
                    <a:alpha val="70000"/>
                  </a:schemeClr>
                </a:solidFill>
                <a:ea typeface="Open Sans" charset="0"/>
                <a:cs typeface="Open Sans" charset="0"/>
              </a:rPr>
              <a:t>“A peep at some distant orb has power to raise and purify our thoughts like a strain of sacred music, or a noble picture, or a passage from the grander poets. It always does one good. “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35A90B-064C-407B-B064-A05C5A551F7C}"/>
              </a:ext>
            </a:extLst>
          </p:cNvPr>
          <p:cNvGrpSpPr/>
          <p:nvPr userDrawn="1"/>
        </p:nvGrpSpPr>
        <p:grpSpPr>
          <a:xfrm>
            <a:off x="6096000" y="2754996"/>
            <a:ext cx="4665785" cy="409145"/>
            <a:chOff x="6096000" y="2754996"/>
            <a:chExt cx="4665785" cy="4091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403D80-BD89-4227-9692-04FD8807E8DA}"/>
                </a:ext>
              </a:extLst>
            </p:cNvPr>
            <p:cNvCxnSpPr/>
            <p:nvPr/>
          </p:nvCxnSpPr>
          <p:spPr>
            <a:xfrm>
              <a:off x="6100269" y="3164141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00D310-DB4F-4555-AF92-F8EF54D00409}"/>
                </a:ext>
              </a:extLst>
            </p:cNvPr>
            <p:cNvCxnSpPr/>
            <p:nvPr/>
          </p:nvCxnSpPr>
          <p:spPr>
            <a:xfrm>
              <a:off x="6100269" y="3164141"/>
              <a:ext cx="3944063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EFA7B65D-81AE-4AC9-85FB-6055D3F7780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87657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86AD4-C8CB-46E4-8624-86C8B3705133}"/>
                </a:ext>
              </a:extLst>
            </p:cNvPr>
            <p:cNvSpPr txBox="1"/>
            <p:nvPr/>
          </p:nvSpPr>
          <p:spPr>
            <a:xfrm>
              <a:off x="10353822" y="2754996"/>
              <a:ext cx="35586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85%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68F5F5-7FAD-45E5-8E15-50C50C469797}"/>
              </a:ext>
            </a:extLst>
          </p:cNvPr>
          <p:cNvGrpSpPr/>
          <p:nvPr userDrawn="1"/>
        </p:nvGrpSpPr>
        <p:grpSpPr>
          <a:xfrm>
            <a:off x="6096000" y="3526719"/>
            <a:ext cx="4665785" cy="405660"/>
            <a:chOff x="6096000" y="3601267"/>
            <a:chExt cx="4665785" cy="4056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8604-60E0-4861-B4B4-B562191685B3}"/>
                </a:ext>
              </a:extLst>
            </p:cNvPr>
            <p:cNvCxnSpPr/>
            <p:nvPr/>
          </p:nvCxnSpPr>
          <p:spPr>
            <a:xfrm>
              <a:off x="6100269" y="4006927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61D55-DC03-4B3B-8D51-393A0A0115D3}"/>
                </a:ext>
              </a:extLst>
            </p:cNvPr>
            <p:cNvCxnSpPr/>
            <p:nvPr/>
          </p:nvCxnSpPr>
          <p:spPr>
            <a:xfrm>
              <a:off x="6100269" y="4006927"/>
              <a:ext cx="2330758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50C1E70-D352-4DEE-96CC-DA479DA8F17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630443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739E3B-2884-435E-BCD4-B73A880EB381}"/>
                </a:ext>
              </a:extLst>
            </p:cNvPr>
            <p:cNvSpPr txBox="1"/>
            <p:nvPr/>
          </p:nvSpPr>
          <p:spPr>
            <a:xfrm>
              <a:off x="10353822" y="3601267"/>
              <a:ext cx="3606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50%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023F1-F8EB-4142-9E5D-3B3D0BE03A19}"/>
              </a:ext>
            </a:extLst>
          </p:cNvPr>
          <p:cNvGrpSpPr/>
          <p:nvPr userDrawn="1"/>
        </p:nvGrpSpPr>
        <p:grpSpPr>
          <a:xfrm>
            <a:off x="6096001" y="4324133"/>
            <a:ext cx="4665784" cy="400870"/>
            <a:chOff x="6096001" y="4511159"/>
            <a:chExt cx="4665784" cy="400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858397-D6D6-4845-9A81-D28C037C5B4E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0ADDEC-3C74-4A93-BC09-938A977CEEC3}"/>
                </a:ext>
              </a:extLst>
            </p:cNvPr>
            <p:cNvCxnSpPr/>
            <p:nvPr/>
          </p:nvCxnSpPr>
          <p:spPr>
            <a:xfrm>
              <a:off x="6100269" y="4912029"/>
              <a:ext cx="3521161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B144082-855C-4EA5-9BE3-EEC3BB722A5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FDA88-1262-468F-B324-AF1E2DB59181}"/>
                </a:ext>
              </a:extLst>
            </p:cNvPr>
            <p:cNvSpPr txBox="1"/>
            <p:nvPr/>
          </p:nvSpPr>
          <p:spPr>
            <a:xfrm>
              <a:off x="10353822" y="4511159"/>
              <a:ext cx="32060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F78E9-DA95-4187-8ABA-F230A82C59BE}"/>
              </a:ext>
            </a:extLst>
          </p:cNvPr>
          <p:cNvGrpSpPr/>
          <p:nvPr userDrawn="1"/>
        </p:nvGrpSpPr>
        <p:grpSpPr>
          <a:xfrm>
            <a:off x="6096001" y="5116757"/>
            <a:ext cx="4665784" cy="400870"/>
            <a:chOff x="6096001" y="4511159"/>
            <a:chExt cx="4665784" cy="4008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CC254D-788F-49CA-8FE3-D78F60844ED5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E12185-8F23-4635-950F-6E4DB32703EE}"/>
                </a:ext>
              </a:extLst>
            </p:cNvPr>
            <p:cNvCxnSpPr/>
            <p:nvPr/>
          </p:nvCxnSpPr>
          <p:spPr>
            <a:xfrm>
              <a:off x="6100269" y="4912029"/>
              <a:ext cx="445473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B055B93-8C7B-4E40-B942-F912DB097D0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D897C-6B89-4E2E-8212-B8E78B016D0D}"/>
                </a:ext>
              </a:extLst>
            </p:cNvPr>
            <p:cNvSpPr txBox="1"/>
            <p:nvPr/>
          </p:nvSpPr>
          <p:spPr>
            <a:xfrm>
              <a:off x="10353822" y="4511159"/>
              <a:ext cx="34144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95%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60246E-8C95-42FC-AE34-47C979D54F2F}"/>
              </a:ext>
            </a:extLst>
          </p:cNvPr>
          <p:cNvSpPr txBox="1"/>
          <p:nvPr userDrawn="1"/>
        </p:nvSpPr>
        <p:spPr>
          <a:xfrm>
            <a:off x="1535631" y="5159076"/>
            <a:ext cx="2287433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i="1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Speaker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Position and Institution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4595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846140"/>
            <a:ext cx="7091902" cy="1088901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482073"/>
            <a:ext cx="3502037" cy="3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499007"/>
            <a:ext cx="357716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499007"/>
            <a:ext cx="357716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1935041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1935041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1935041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209017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Elizabeth Blackburn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Albert Einstein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39739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A444C81-55D2-4422-9919-F8354C5C632C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4"/>
                </a:solidFill>
              </a:rPr>
              <a:pPr/>
              <a:t>‹#›</a:t>
            </a:fld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056DE3-F8D5-4DDD-ABE4-12368E2C7791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35E4EB61-16C9-443F-AB67-ACCC9C9525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4FA19D-9C13-45F1-B804-C81A4B5486F2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D45D5F-8651-42C9-B351-9520AAE99D47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3" name="Footer Placeholder 4">
              <a:extLst>
                <a:ext uri="{FF2B5EF4-FFF2-40B4-BE49-F238E27FC236}">
                  <a16:creationId xmlns:a16="http://schemas.microsoft.com/office/drawing/2014/main" id="{2D91F77F-7A7A-4390-B7A6-7A1E7F6EF1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0325B4F-CB3E-4D9D-9BE5-55902A8D3143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67BC1C-FE28-44A5-89B7-BB8429605FF7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9117ADF9-8CB2-4886-867D-C0C8F9F6855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8638E1A-B6AC-4DCC-AC94-3FAFD1A00EF8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1B9A5D-00C0-4F52-83F3-D84692627073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EB14A778-A94C-4A39-814D-986073000C5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39499A-AF8E-4914-82F0-348B62DDCE1B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F50510D-2B36-40A5-869E-80C51C5237CF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E38F780D-BAE2-4F66-8AEE-AD5924D5D9E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E15A39E-8CF3-42E2-8B54-2905FFAFEE77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8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45DFD56-EBE8-4B9A-ACE4-953EB2705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CC71927-D31D-49FC-81F6-C785819ED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D11BC4C-0516-4170-A269-2E69207800FA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4"/>
                </a:solidFill>
              </a:rPr>
              <a:pPr/>
              <a:t>‹#›</a:t>
            </a:fld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9D483D-35A1-4B2C-96E2-F5126D8DC74C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6AAD4B88-8777-4D60-84DF-BD60D4D2A7D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BAF4E9-14B1-45D2-A181-9D3FFF4F8806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CCF747-CF16-4415-849B-A2E4F8A328BE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F0FB54CF-DE00-4394-B4F5-214DE6ED62B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9C35F47-22A6-489E-AE05-440A55C707A5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F04100-2334-4C38-9A20-5CAA5C85CE84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9CA08362-5BDE-43A4-9423-58314BE8AE2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40A28DE-6A73-4FE7-94CA-A7FBB11EE0CC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8013B3-0E76-441F-AC5A-7E35713A6463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980FCC24-6CBA-4363-9EA6-A46F7659C0C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B54F8-0AEB-4783-947A-ED46BE2508C8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6014B3-68D5-46A7-B473-C8AAD258C7A7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F1032403-1610-4A9F-B4DF-4C9B384F0C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94F4A5C-D39E-41EE-BB21-C0AC2EE11352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53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4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45DFD56-EBE8-4B9A-ACE4-953EB2705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CC71927-D31D-49FC-81F6-C785819ED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2C1E9283-9054-4DCC-8EE0-97003B471E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E65541C-0018-45A5-8647-3D790FE4163E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4"/>
                </a:solidFill>
              </a:rPr>
              <a:pPr/>
              <a:t>‹#›</a:t>
            </a:fld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92BA76-5148-47BC-A5A2-04FECA7AC81B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5" name="Footer Placeholder 4">
              <a:extLst>
                <a:ext uri="{FF2B5EF4-FFF2-40B4-BE49-F238E27FC236}">
                  <a16:creationId xmlns:a16="http://schemas.microsoft.com/office/drawing/2014/main" id="{45FF8A53-E22D-4819-9035-EDAAE07192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55B69D-2124-462D-A128-EA17BF861308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CA4A3-ADEF-4090-BCBE-D45CE7148245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3115A3D8-654E-4DB2-9287-67F58E73EB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D2AD9-7503-4768-8146-1F1D5C6F1563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947A5-AA14-4568-B2AB-45CBF6DB2216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FD068FA2-001C-4E53-87FD-E5683B88C12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4D38D8-82CA-4727-AF67-AE1483CAD4C2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9D8446-8D89-4F20-B3EF-E4D21F645DC2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246CDC3E-5BE6-4B7F-B418-F578BCA35AA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0A55D6D-1448-4001-BA24-42A58F27915B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E45DC0-A1FA-46B2-8D5F-179C639D4EF1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6492AA93-5C1E-4466-87B0-A57B051A72F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41552E5-55FD-4340-AE9A-AFFE88397DF2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005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4A50CC2-C33B-4675-A9F4-DF7502F1ABE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5632" y="-1"/>
            <a:ext cx="5234607" cy="6858001"/>
          </a:xfrm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242AF8-6928-449C-81A2-42D7484BB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8225" y="762402"/>
            <a:ext cx="3803348" cy="15779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1FAE6-7E2D-476B-8BD5-40E7900981C4}"/>
              </a:ext>
            </a:extLst>
          </p:cNvPr>
          <p:cNvSpPr txBox="1"/>
          <p:nvPr userDrawn="1"/>
        </p:nvSpPr>
        <p:spPr>
          <a:xfrm>
            <a:off x="7208225" y="2606910"/>
            <a:ext cx="121828" cy="298581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alpha val="50000"/>
                  </a:schemeClr>
                </a:solidFill>
                <a:ea typeface="Open Sans" charset="0"/>
                <a:cs typeface="Open Sans" charset="0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alpha val="50000"/>
                  </a:schemeClr>
                </a:solidFill>
                <a:ea typeface="Open Sans" charset="0"/>
                <a:cs typeface="Open Sans" charset="0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alpha val="50000"/>
                  </a:schemeClr>
                </a:solidFill>
                <a:ea typeface="Open Sans" charset="0"/>
                <a:cs typeface="Open Sans" charset="0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>
                    <a:alpha val="50000"/>
                  </a:schemeClr>
                </a:solidFill>
                <a:ea typeface="Open Sans" charset="0"/>
                <a:cs typeface="Open Sans" charset="0"/>
              </a:rPr>
              <a:t>4</a:t>
            </a:r>
          </a:p>
          <a:p>
            <a:pPr>
              <a:lnSpc>
                <a:spcPct val="300000"/>
              </a:lnSpc>
            </a:pPr>
            <a:endParaRPr lang="en-US" sz="1800" dirty="0">
              <a:solidFill>
                <a:schemeClr val="tx1">
                  <a:alpha val="50000"/>
                </a:schemeClr>
              </a:solidFill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35B1F5-9C88-4FC4-84E1-697A3DCEC77F}"/>
              </a:ext>
            </a:extLst>
          </p:cNvPr>
          <p:cNvCxnSpPr/>
          <p:nvPr/>
        </p:nvCxnSpPr>
        <p:spPr>
          <a:xfrm rot="5400000">
            <a:off x="1013139" y="486000"/>
            <a:ext cx="972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4AA91D-BB92-438E-8C3A-F10948B89DD2}"/>
              </a:ext>
            </a:extLst>
          </p:cNvPr>
          <p:cNvCxnSpPr/>
          <p:nvPr/>
        </p:nvCxnSpPr>
        <p:spPr>
          <a:xfrm rot="5400000">
            <a:off x="1013139" y="1475431"/>
            <a:ext cx="97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0A7F51-998F-498D-9E71-9D47AE51467F}"/>
              </a:ext>
            </a:extLst>
          </p:cNvPr>
          <p:cNvCxnSpPr/>
          <p:nvPr/>
        </p:nvCxnSpPr>
        <p:spPr>
          <a:xfrm rot="5400000">
            <a:off x="1013139" y="2464862"/>
            <a:ext cx="9720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A236D3-EEBA-4349-8036-19A5659F3652}"/>
              </a:ext>
            </a:extLst>
          </p:cNvPr>
          <p:cNvCxnSpPr/>
          <p:nvPr/>
        </p:nvCxnSpPr>
        <p:spPr>
          <a:xfrm rot="5400000">
            <a:off x="1013139" y="3454293"/>
            <a:ext cx="9720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BFB9E0-783D-4141-B020-4D7C729AF75E}"/>
              </a:ext>
            </a:extLst>
          </p:cNvPr>
          <p:cNvCxnSpPr/>
          <p:nvPr userDrawn="1"/>
        </p:nvCxnSpPr>
        <p:spPr>
          <a:xfrm rot="5400000">
            <a:off x="1013139" y="4443724"/>
            <a:ext cx="972000" cy="0"/>
          </a:xfrm>
          <a:prstGeom prst="line">
            <a:avLst/>
          </a:prstGeom>
          <a:ln w="5715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B1EE98-239E-49B7-953B-E70CD708F635}"/>
              </a:ext>
            </a:extLst>
          </p:cNvPr>
          <p:cNvCxnSpPr/>
          <p:nvPr userDrawn="1"/>
        </p:nvCxnSpPr>
        <p:spPr>
          <a:xfrm rot="5400000">
            <a:off x="1013139" y="5433155"/>
            <a:ext cx="972000" cy="0"/>
          </a:xfrm>
          <a:prstGeom prst="line">
            <a:avLst/>
          </a:prstGeom>
          <a:ln w="57150">
            <a:solidFill>
              <a:srgbClr val="F144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B61F0-651F-4B17-9F0C-96C98010E10A}"/>
              </a:ext>
            </a:extLst>
          </p:cNvPr>
          <p:cNvCxnSpPr/>
          <p:nvPr userDrawn="1"/>
        </p:nvCxnSpPr>
        <p:spPr>
          <a:xfrm rot="5400000">
            <a:off x="1013139" y="6422584"/>
            <a:ext cx="97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3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A89CD7-DFC0-4B95-9EA6-BE285B721118}"/>
              </a:ext>
            </a:extLst>
          </p:cNvPr>
          <p:cNvSpPr txBox="1"/>
          <p:nvPr userDrawn="1"/>
        </p:nvSpPr>
        <p:spPr>
          <a:xfrm>
            <a:off x="1535631" y="3249899"/>
            <a:ext cx="3592561" cy="1183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1" dirty="0">
                <a:solidFill>
                  <a:schemeClr val="tx1">
                    <a:alpha val="70000"/>
                  </a:schemeClr>
                </a:solidFill>
                <a:ea typeface="Open Sans" charset="0"/>
                <a:cs typeface="Open Sans" charset="0"/>
              </a:rPr>
              <a:t>“A peep at some distant orb has power to raise and purify our thoughts like a strain of sacred music, or a noble picture, or a passage from the grander poets. It always does one good. “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35A90B-064C-407B-B064-A05C5A551F7C}"/>
              </a:ext>
            </a:extLst>
          </p:cNvPr>
          <p:cNvGrpSpPr/>
          <p:nvPr userDrawn="1"/>
        </p:nvGrpSpPr>
        <p:grpSpPr>
          <a:xfrm>
            <a:off x="6096000" y="2754996"/>
            <a:ext cx="4665785" cy="409145"/>
            <a:chOff x="6096000" y="2754996"/>
            <a:chExt cx="4665785" cy="4091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403D80-BD89-4227-9692-04FD8807E8DA}"/>
                </a:ext>
              </a:extLst>
            </p:cNvPr>
            <p:cNvCxnSpPr/>
            <p:nvPr/>
          </p:nvCxnSpPr>
          <p:spPr>
            <a:xfrm>
              <a:off x="6100269" y="3164141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00D310-DB4F-4555-AF92-F8EF54D00409}"/>
                </a:ext>
              </a:extLst>
            </p:cNvPr>
            <p:cNvCxnSpPr/>
            <p:nvPr/>
          </p:nvCxnSpPr>
          <p:spPr>
            <a:xfrm>
              <a:off x="6100269" y="3164141"/>
              <a:ext cx="3944063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EFA7B65D-81AE-4AC9-85FB-6055D3F7780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87657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86AD4-C8CB-46E4-8624-86C8B3705133}"/>
                </a:ext>
              </a:extLst>
            </p:cNvPr>
            <p:cNvSpPr txBox="1"/>
            <p:nvPr/>
          </p:nvSpPr>
          <p:spPr>
            <a:xfrm>
              <a:off x="10353822" y="2754996"/>
              <a:ext cx="35586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85%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68F5F5-7FAD-45E5-8E15-50C50C469797}"/>
              </a:ext>
            </a:extLst>
          </p:cNvPr>
          <p:cNvGrpSpPr/>
          <p:nvPr userDrawn="1"/>
        </p:nvGrpSpPr>
        <p:grpSpPr>
          <a:xfrm>
            <a:off x="6096000" y="3526719"/>
            <a:ext cx="4665785" cy="405660"/>
            <a:chOff x="6096000" y="3601267"/>
            <a:chExt cx="4665785" cy="4056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8604-60E0-4861-B4B4-B562191685B3}"/>
                </a:ext>
              </a:extLst>
            </p:cNvPr>
            <p:cNvCxnSpPr/>
            <p:nvPr/>
          </p:nvCxnSpPr>
          <p:spPr>
            <a:xfrm>
              <a:off x="6100269" y="4006927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61D55-DC03-4B3B-8D51-393A0A0115D3}"/>
                </a:ext>
              </a:extLst>
            </p:cNvPr>
            <p:cNvCxnSpPr/>
            <p:nvPr/>
          </p:nvCxnSpPr>
          <p:spPr>
            <a:xfrm>
              <a:off x="6100269" y="4006927"/>
              <a:ext cx="2330758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50C1E70-D352-4DEE-96CC-DA479DA8F17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630443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739E3B-2884-435E-BCD4-B73A880EB381}"/>
                </a:ext>
              </a:extLst>
            </p:cNvPr>
            <p:cNvSpPr txBox="1"/>
            <p:nvPr/>
          </p:nvSpPr>
          <p:spPr>
            <a:xfrm>
              <a:off x="10353822" y="3601267"/>
              <a:ext cx="3606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50%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023F1-F8EB-4142-9E5D-3B3D0BE03A19}"/>
              </a:ext>
            </a:extLst>
          </p:cNvPr>
          <p:cNvGrpSpPr/>
          <p:nvPr userDrawn="1"/>
        </p:nvGrpSpPr>
        <p:grpSpPr>
          <a:xfrm>
            <a:off x="6096001" y="4324133"/>
            <a:ext cx="4665784" cy="400870"/>
            <a:chOff x="6096001" y="4511159"/>
            <a:chExt cx="4665784" cy="400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858397-D6D6-4845-9A81-D28C037C5B4E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0ADDEC-3C74-4A93-BC09-938A977CEEC3}"/>
                </a:ext>
              </a:extLst>
            </p:cNvPr>
            <p:cNvCxnSpPr/>
            <p:nvPr/>
          </p:nvCxnSpPr>
          <p:spPr>
            <a:xfrm>
              <a:off x="6100269" y="4912029"/>
              <a:ext cx="352116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B144082-855C-4EA5-9BE3-EEC3BB722A5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FDA88-1262-468F-B324-AF1E2DB59181}"/>
                </a:ext>
              </a:extLst>
            </p:cNvPr>
            <p:cNvSpPr txBox="1"/>
            <p:nvPr/>
          </p:nvSpPr>
          <p:spPr>
            <a:xfrm>
              <a:off x="10353822" y="4511159"/>
              <a:ext cx="32060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F78E9-DA95-4187-8ABA-F230A82C59BE}"/>
              </a:ext>
            </a:extLst>
          </p:cNvPr>
          <p:cNvGrpSpPr/>
          <p:nvPr userDrawn="1"/>
        </p:nvGrpSpPr>
        <p:grpSpPr>
          <a:xfrm>
            <a:off x="6096001" y="5116757"/>
            <a:ext cx="4665784" cy="400870"/>
            <a:chOff x="6096001" y="4511159"/>
            <a:chExt cx="4665784" cy="4008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CC254D-788F-49CA-8FE3-D78F60844ED5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E12185-8F23-4635-950F-6E4DB32703EE}"/>
                </a:ext>
              </a:extLst>
            </p:cNvPr>
            <p:cNvCxnSpPr/>
            <p:nvPr/>
          </p:nvCxnSpPr>
          <p:spPr>
            <a:xfrm>
              <a:off x="6100269" y="4912029"/>
              <a:ext cx="445473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B055B93-8C7B-4E40-B942-F912DB097D0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D897C-6B89-4E2E-8212-B8E78B016D0D}"/>
                </a:ext>
              </a:extLst>
            </p:cNvPr>
            <p:cNvSpPr txBox="1"/>
            <p:nvPr/>
          </p:nvSpPr>
          <p:spPr>
            <a:xfrm>
              <a:off x="10353822" y="4511159"/>
              <a:ext cx="34144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95%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60246E-8C95-42FC-AE34-47C979D54F2F}"/>
              </a:ext>
            </a:extLst>
          </p:cNvPr>
          <p:cNvSpPr txBox="1"/>
          <p:nvPr userDrawn="1"/>
        </p:nvSpPr>
        <p:spPr>
          <a:xfrm>
            <a:off x="1535631" y="5159076"/>
            <a:ext cx="2287433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i="1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Speaker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Position and Institution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2142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19865"/>
            <a:ext cx="7091902" cy="1088901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251339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148664" cy="7767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Phương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thức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truyền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thống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và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VASSCM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148664" cy="77675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Những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khó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khăn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cụ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thể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8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với</a:t>
            </a:r>
            <a:r>
              <a:rPr lang="en-US" sz="18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VASSCM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3611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99236FD-85FF-45B4-A8CC-EA1DFA85ABA3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5"/>
                </a:solidFill>
              </a:rPr>
              <a:pPr/>
              <a:t>‹#›</a:t>
            </a:fld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FC75C1-BE96-4F32-82D1-EA51F8DDDFEF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90B51083-C3B7-4F13-87FD-3C9147EB29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05BD001-FA04-4950-A876-8D260FD0B76E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64DCEF1-69CD-47D5-928E-12DD38027CC5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3" name="Footer Placeholder 4">
              <a:extLst>
                <a:ext uri="{FF2B5EF4-FFF2-40B4-BE49-F238E27FC236}">
                  <a16:creationId xmlns:a16="http://schemas.microsoft.com/office/drawing/2014/main" id="{254D7055-E769-4D5E-B442-33F36B94FB3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DF8B87-AC17-4A41-BABE-1D0BCEB5C975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E5C10B3-9587-4846-9AB1-259973B79063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CCF34067-32F7-4CDB-9CBF-0E2D7F3836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2A92E0F-0290-4868-B51E-FACE0E219960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F380A5-1CD6-40EC-AA0B-17FBBD7149F5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41C13377-129D-412F-88CD-9D32F610F4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chemeClr val="accent5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7D7BC9-3A73-40E9-8542-A48274BED5DF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C20963-99B2-4323-9789-C323B17E4672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B9A8A414-D068-481A-85C8-57C9FED4D98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43435FA-E1FA-4792-A300-8A533B8B3EF9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180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0F3841-91DA-4F90-AF40-84B874151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7B9927A-3259-44BF-ABD3-CBC4ED135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E58562DB-A703-466C-B7A2-B3CF95A760F9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5"/>
                </a:solidFill>
              </a:rPr>
              <a:pPr/>
              <a:t>‹#›</a:t>
            </a:fld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9B57A7-71B5-4F2C-BF8F-24BC9F172289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26E3E201-73CA-423E-8309-FDA747B51F1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C7247A-DD49-4465-8F09-4E6AA12BC66C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98A5E7-B4FB-4F1B-8F88-9BE5389FDBFC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0DB6FFF7-BA99-4524-A496-F7CF836D3BA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1398645-32BB-44D1-82E5-5088CD794D5F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F9D96BB-402D-48D3-82E6-BB4E3C9E4B40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61" name="Footer Placeholder 4">
              <a:extLst>
                <a:ext uri="{FF2B5EF4-FFF2-40B4-BE49-F238E27FC236}">
                  <a16:creationId xmlns:a16="http://schemas.microsoft.com/office/drawing/2014/main" id="{7553FC59-DE15-482B-BB5E-CCF73977727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FC2F32-4068-40D7-A824-8A520ED534C7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683D36-97E2-4FB5-820F-9B749CC3DF4B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64" name="Footer Placeholder 4">
              <a:extLst>
                <a:ext uri="{FF2B5EF4-FFF2-40B4-BE49-F238E27FC236}">
                  <a16:creationId xmlns:a16="http://schemas.microsoft.com/office/drawing/2014/main" id="{7A33AE0D-9A71-46F2-B869-826C9DE1CD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chemeClr val="accent5"/>
                  </a:solidFill>
                </a:rPr>
                <a:t>THÁCH THỨC VÀ TRIỂN VỌNG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1CE954-127B-462E-B285-2C2E7A1C6FE4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BEB2BE4-6262-408B-A267-65091AA6D3E5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67" name="Footer Placeholder 4">
              <a:extLst>
                <a:ext uri="{FF2B5EF4-FFF2-40B4-BE49-F238E27FC236}">
                  <a16:creationId xmlns:a16="http://schemas.microsoft.com/office/drawing/2014/main" id="{20C58A8E-3D4B-42A4-935E-A46BC67AD8A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984070-E972-4331-817A-5EE10DA62142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3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5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0F3841-91DA-4F90-AF40-84B874151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7B9927A-3259-44BF-ABD3-CBC4ED135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21C9A1-D0C4-46AB-98C1-B48990CD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B061591E-1537-46EE-BB44-2E36851D863E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5"/>
                </a:solidFill>
              </a:rPr>
              <a:pPr/>
              <a:t>‹#›</a:t>
            </a:fld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6284C-04BC-43F7-A837-96FCBBDFE13E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7E54EC88-CB52-4C81-A493-BEC4096786E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FB23C3-13BC-4B5A-8997-FD596B0836D7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A1FDBB-2FF2-43D8-94B0-31D7F1EEC7FC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9" name="Footer Placeholder 4">
              <a:extLst>
                <a:ext uri="{FF2B5EF4-FFF2-40B4-BE49-F238E27FC236}">
                  <a16:creationId xmlns:a16="http://schemas.microsoft.com/office/drawing/2014/main" id="{3AD19800-3037-45F0-9605-1A0F19B2A0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A9D9A6-1ECB-456E-897B-C1FFED0753CD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EF131B-28E8-446D-B6A1-0E6C878B6207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62" name="Footer Placeholder 4">
              <a:extLst>
                <a:ext uri="{FF2B5EF4-FFF2-40B4-BE49-F238E27FC236}">
                  <a16:creationId xmlns:a16="http://schemas.microsoft.com/office/drawing/2014/main" id="{5F1539A1-890A-4FE0-AEEB-B4F28447D1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E4F3537-691A-4CCF-9949-0BE6E081571E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7711A3-61A5-44EB-B24F-F9196CAA9CB0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65" name="Footer Placeholder 4">
              <a:extLst>
                <a:ext uri="{FF2B5EF4-FFF2-40B4-BE49-F238E27FC236}">
                  <a16:creationId xmlns:a16="http://schemas.microsoft.com/office/drawing/2014/main" id="{4AB659AE-E7B3-4DC3-8C20-59AAAB53C8F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chemeClr val="accent5"/>
                  </a:solidFill>
                </a:rPr>
                <a:t>THÁCH THỨC VÀ TRIỂN VỌNG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A7B92A-7299-45C8-B011-AAC4682C1571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824726-1155-4A02-AF48-B7B2668017E6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68" name="Footer Placeholder 4">
              <a:extLst>
                <a:ext uri="{FF2B5EF4-FFF2-40B4-BE49-F238E27FC236}">
                  <a16:creationId xmlns:a16="http://schemas.microsoft.com/office/drawing/2014/main" id="{B7074582-CC77-454A-8970-9A180EC4EF2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53073B-7665-4458-B5D7-585F32C678B6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A89CD7-DFC0-4B95-9EA6-BE285B721118}"/>
              </a:ext>
            </a:extLst>
          </p:cNvPr>
          <p:cNvSpPr txBox="1"/>
          <p:nvPr userDrawn="1"/>
        </p:nvSpPr>
        <p:spPr>
          <a:xfrm>
            <a:off x="1535631" y="3249899"/>
            <a:ext cx="3592561" cy="1183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1" dirty="0">
                <a:solidFill>
                  <a:schemeClr val="tx1">
                    <a:alpha val="70000"/>
                  </a:schemeClr>
                </a:solidFill>
                <a:ea typeface="Open Sans" charset="0"/>
                <a:cs typeface="Open Sans" charset="0"/>
              </a:rPr>
              <a:t>“A peep at some distant orb has power to raise and purify our thoughts like a strain of sacred music, or a noble picture, or a passage from the grander poets. It always does one good. “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35A90B-064C-407B-B064-A05C5A551F7C}"/>
              </a:ext>
            </a:extLst>
          </p:cNvPr>
          <p:cNvGrpSpPr/>
          <p:nvPr userDrawn="1"/>
        </p:nvGrpSpPr>
        <p:grpSpPr>
          <a:xfrm>
            <a:off x="6096000" y="2754996"/>
            <a:ext cx="4665785" cy="409145"/>
            <a:chOff x="6096000" y="2754996"/>
            <a:chExt cx="4665785" cy="4091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403D80-BD89-4227-9692-04FD8807E8DA}"/>
                </a:ext>
              </a:extLst>
            </p:cNvPr>
            <p:cNvCxnSpPr/>
            <p:nvPr/>
          </p:nvCxnSpPr>
          <p:spPr>
            <a:xfrm>
              <a:off x="6100269" y="3164141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00D310-DB4F-4555-AF92-F8EF54D00409}"/>
                </a:ext>
              </a:extLst>
            </p:cNvPr>
            <p:cNvCxnSpPr/>
            <p:nvPr/>
          </p:nvCxnSpPr>
          <p:spPr>
            <a:xfrm>
              <a:off x="6100269" y="3164141"/>
              <a:ext cx="3944063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EFA7B65D-81AE-4AC9-85FB-6055D3F7780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87657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86AD4-C8CB-46E4-8624-86C8B3705133}"/>
                </a:ext>
              </a:extLst>
            </p:cNvPr>
            <p:cNvSpPr txBox="1"/>
            <p:nvPr/>
          </p:nvSpPr>
          <p:spPr>
            <a:xfrm>
              <a:off x="10353822" y="2754996"/>
              <a:ext cx="35586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85%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68F5F5-7FAD-45E5-8E15-50C50C469797}"/>
              </a:ext>
            </a:extLst>
          </p:cNvPr>
          <p:cNvGrpSpPr/>
          <p:nvPr userDrawn="1"/>
        </p:nvGrpSpPr>
        <p:grpSpPr>
          <a:xfrm>
            <a:off x="6096000" y="3526719"/>
            <a:ext cx="4665785" cy="405660"/>
            <a:chOff x="6096000" y="3601267"/>
            <a:chExt cx="4665785" cy="4056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8604-60E0-4861-B4B4-B562191685B3}"/>
                </a:ext>
              </a:extLst>
            </p:cNvPr>
            <p:cNvCxnSpPr/>
            <p:nvPr/>
          </p:nvCxnSpPr>
          <p:spPr>
            <a:xfrm>
              <a:off x="6100269" y="4006927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61D55-DC03-4B3B-8D51-393A0A0115D3}"/>
                </a:ext>
              </a:extLst>
            </p:cNvPr>
            <p:cNvCxnSpPr/>
            <p:nvPr/>
          </p:nvCxnSpPr>
          <p:spPr>
            <a:xfrm>
              <a:off x="6100269" y="4006927"/>
              <a:ext cx="233075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50C1E70-D352-4DEE-96CC-DA479DA8F17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630443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739E3B-2884-435E-BCD4-B73A880EB381}"/>
                </a:ext>
              </a:extLst>
            </p:cNvPr>
            <p:cNvSpPr txBox="1"/>
            <p:nvPr/>
          </p:nvSpPr>
          <p:spPr>
            <a:xfrm>
              <a:off x="10353822" y="3601267"/>
              <a:ext cx="3606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50%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023F1-F8EB-4142-9E5D-3B3D0BE03A19}"/>
              </a:ext>
            </a:extLst>
          </p:cNvPr>
          <p:cNvGrpSpPr/>
          <p:nvPr userDrawn="1"/>
        </p:nvGrpSpPr>
        <p:grpSpPr>
          <a:xfrm>
            <a:off x="6096001" y="4324133"/>
            <a:ext cx="4665784" cy="400870"/>
            <a:chOff x="6096001" y="4511159"/>
            <a:chExt cx="4665784" cy="400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858397-D6D6-4845-9A81-D28C037C5B4E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0ADDEC-3C74-4A93-BC09-938A977CEEC3}"/>
                </a:ext>
              </a:extLst>
            </p:cNvPr>
            <p:cNvCxnSpPr/>
            <p:nvPr/>
          </p:nvCxnSpPr>
          <p:spPr>
            <a:xfrm>
              <a:off x="6100269" y="4912029"/>
              <a:ext cx="3521161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B144082-855C-4EA5-9BE3-EEC3BB722A5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FDA88-1262-468F-B324-AF1E2DB59181}"/>
                </a:ext>
              </a:extLst>
            </p:cNvPr>
            <p:cNvSpPr txBox="1"/>
            <p:nvPr/>
          </p:nvSpPr>
          <p:spPr>
            <a:xfrm>
              <a:off x="10353822" y="4511159"/>
              <a:ext cx="32060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F78E9-DA95-4187-8ABA-F230A82C59BE}"/>
              </a:ext>
            </a:extLst>
          </p:cNvPr>
          <p:cNvGrpSpPr/>
          <p:nvPr userDrawn="1"/>
        </p:nvGrpSpPr>
        <p:grpSpPr>
          <a:xfrm>
            <a:off x="6096001" y="5116757"/>
            <a:ext cx="4665784" cy="400870"/>
            <a:chOff x="6096001" y="4511159"/>
            <a:chExt cx="4665784" cy="4008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CC254D-788F-49CA-8FE3-D78F60844ED5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E12185-8F23-4635-950F-6E4DB32703EE}"/>
                </a:ext>
              </a:extLst>
            </p:cNvPr>
            <p:cNvCxnSpPr/>
            <p:nvPr/>
          </p:nvCxnSpPr>
          <p:spPr>
            <a:xfrm>
              <a:off x="6100269" y="4912029"/>
              <a:ext cx="445473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B055B93-8C7B-4E40-B942-F912DB097D0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D897C-6B89-4E2E-8212-B8E78B016D0D}"/>
                </a:ext>
              </a:extLst>
            </p:cNvPr>
            <p:cNvSpPr txBox="1"/>
            <p:nvPr/>
          </p:nvSpPr>
          <p:spPr>
            <a:xfrm>
              <a:off x="10353822" y="4511159"/>
              <a:ext cx="34144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95%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60246E-8C95-42FC-AE34-47C979D54F2F}"/>
              </a:ext>
            </a:extLst>
          </p:cNvPr>
          <p:cNvSpPr txBox="1"/>
          <p:nvPr userDrawn="1"/>
        </p:nvSpPr>
        <p:spPr>
          <a:xfrm>
            <a:off x="1535631" y="5159076"/>
            <a:ext cx="2287433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i="1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Speaker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Position and Institution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304678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19865"/>
            <a:ext cx="7091902" cy="1088901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3961F-1365-467E-B501-4881FE454333}"/>
              </a:ext>
            </a:extLst>
          </p:cNvPr>
          <p:cNvSpPr txBox="1"/>
          <p:nvPr userDrawn="1"/>
        </p:nvSpPr>
        <p:spPr>
          <a:xfrm>
            <a:off x="1535631" y="4846765"/>
            <a:ext cx="3053302" cy="344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Kỷ</a:t>
            </a: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cương</a:t>
            </a: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của công chức </a:t>
            </a: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hải</a:t>
            </a: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quan</a:t>
            </a:r>
            <a:endParaRPr lang="en-US" sz="1400" b="1" i="0" dirty="0"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46E47-F024-49B1-8F3D-1FDDF3B3A83D}"/>
              </a:ext>
            </a:extLst>
          </p:cNvPr>
          <p:cNvSpPr txBox="1"/>
          <p:nvPr userDrawn="1"/>
        </p:nvSpPr>
        <p:spPr>
          <a:xfrm>
            <a:off x="5112797" y="4846765"/>
            <a:ext cx="3053302" cy="344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Chuyên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môn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của công chức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hải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quan</a:t>
            </a:r>
            <a:endParaRPr lang="en-US" sz="1400" b="1" i="0" kern="1200" dirty="0">
              <a:solidFill>
                <a:schemeClr val="tx1"/>
              </a:solidFill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43694-E1B6-40DE-A662-3F0DA1A3A1AB}"/>
              </a:ext>
            </a:extLst>
          </p:cNvPr>
          <p:cNvSpPr txBox="1"/>
          <p:nvPr userDrawn="1"/>
        </p:nvSpPr>
        <p:spPr>
          <a:xfrm>
            <a:off x="8689964" y="4846765"/>
            <a:ext cx="3053302" cy="344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Kỹ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năng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giải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quyết</a:t>
            </a: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công </a:t>
            </a:r>
            <a:r>
              <a:rPr lang="en-US" sz="1400" b="1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việc</a:t>
            </a:r>
            <a:endParaRPr lang="en-US" sz="1400" b="1" i="0" kern="1200" dirty="0">
              <a:solidFill>
                <a:schemeClr val="tx1"/>
              </a:solidFill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rgbClr val="22B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225791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Elizabeth Blackburn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Albert Einstein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13781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22BBF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rgbClr val="22BBF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625A3177-8153-4098-878F-16C68457D39E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rgbClr val="22BBF2"/>
                </a:solidFill>
              </a:rPr>
              <a:pPr/>
              <a:t>‹#›</a:t>
            </a:fld>
            <a:endParaRPr lang="en-US" dirty="0">
              <a:solidFill>
                <a:srgbClr val="22BBF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BD4A52-EE27-4044-9783-28EA332DBD1A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6A4CCAAF-09B7-4E99-A74F-7D040269488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340BBA-DBD6-4084-B0C3-71B9EEADC1DB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18E3CB-5BCD-4DCF-8528-B9C95DB5230E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3" name="Footer Placeholder 4">
              <a:extLst>
                <a:ext uri="{FF2B5EF4-FFF2-40B4-BE49-F238E27FC236}">
                  <a16:creationId xmlns:a16="http://schemas.microsoft.com/office/drawing/2014/main" id="{0A93E4E8-E979-4730-9476-3D8DD93ACFA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120C036-A809-4149-86B5-FFF197944F01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A06629-EAE4-4BCA-95A7-B92CB86C284B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0DE37E23-049B-40B4-8BAA-CB39308ACB6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EE2582-6B44-466E-8B7D-5C615C1C0B3D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078136-7CBF-444A-B587-C002035D5F64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39D192B3-D489-47A8-9AEC-A0C8463A11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A7D8BF-A64E-46BA-9C7F-FE6EA917E0A7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9D668C-E903-4D7D-9FF7-2CDA7C7D0104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72CA3EE1-AE24-4783-8B71-42B06952F8C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93A514-F427-4CD7-A6F8-475D82E37624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04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631" y="1319865"/>
            <a:ext cx="7091902" cy="10889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256367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FE070-D69A-483A-AEF7-C926EA2D6B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67494" y="962548"/>
            <a:ext cx="3470174" cy="298050"/>
          </a:xfrm>
        </p:spPr>
        <p:txBody>
          <a:bodyPr>
            <a:normAutofit/>
          </a:bodyPr>
          <a:lstStyle>
            <a:lvl1pPr marL="0" indent="0">
              <a:buNone/>
              <a:defRPr lang="en-US" sz="13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643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22BBF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rgbClr val="22BBF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rgbClr val="22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7A6743-5E08-4151-B5A4-0582F2FC8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F4B46F-7F5E-4E30-826C-D085B2CE4F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F1B963E6-B068-4917-A81D-D3AB2E0E8D72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rgbClr val="22BBF2"/>
                </a:solidFill>
              </a:rPr>
              <a:pPr/>
              <a:t>‹#›</a:t>
            </a:fld>
            <a:endParaRPr lang="en-US" dirty="0">
              <a:solidFill>
                <a:srgbClr val="22BBF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FEBF73-8450-4B89-A291-C04E4C00A872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DC41E19A-EA02-4DE0-8F9B-CBBAA5B777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89562F-082B-47BC-846B-0D75CB644EE5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CEA9506-0D8E-4CDD-8136-BF5667D5101C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27" name="Footer Placeholder 4">
              <a:extLst>
                <a:ext uri="{FF2B5EF4-FFF2-40B4-BE49-F238E27FC236}">
                  <a16:creationId xmlns:a16="http://schemas.microsoft.com/office/drawing/2014/main" id="{62E7E524-EECE-413B-A2B7-EA75B8595C4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1FF95A-EA4B-47FD-8615-24528D14F5EB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2AD0E2-6939-46B1-A588-50C06FBCA545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30" name="Footer Placeholder 4">
              <a:extLst>
                <a:ext uri="{FF2B5EF4-FFF2-40B4-BE49-F238E27FC236}">
                  <a16:creationId xmlns:a16="http://schemas.microsoft.com/office/drawing/2014/main" id="{D6B2133C-21B7-441F-9DBE-191541C74A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819199-0838-469C-92B9-AC0AADBBD50D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AD7399-25C2-471D-8345-230E5D89F414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33" name="Footer Placeholder 4">
              <a:extLst>
                <a:ext uri="{FF2B5EF4-FFF2-40B4-BE49-F238E27FC236}">
                  <a16:creationId xmlns:a16="http://schemas.microsoft.com/office/drawing/2014/main" id="{ACD57194-4F05-44DF-B36A-23841FF583F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A518A9-5658-4C29-BABA-F15DF8AF03C2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BDCAC-19A6-41B6-9229-790672C7655F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36" name="Footer Placeholder 4">
              <a:extLst>
                <a:ext uri="{FF2B5EF4-FFF2-40B4-BE49-F238E27FC236}">
                  <a16:creationId xmlns:a16="http://schemas.microsoft.com/office/drawing/2014/main" id="{8EBCEF05-20DF-4049-A434-4CA9BC0F39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C47D433-B9D5-4AFD-BD3F-D52644C48866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97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22BBF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rgbClr val="22BBF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B7A6743-5E08-4151-B5A4-0582F2FC8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F4B46F-7F5E-4E30-826C-D085B2CE4F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0DB9C40-89F7-411D-9B18-FD9FE35ECC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747C308A-B487-423B-95D9-7B4453E4B1DF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rgbClr val="22BBF2"/>
                </a:solidFill>
              </a:rPr>
              <a:pPr/>
              <a:t>‹#›</a:t>
            </a:fld>
            <a:endParaRPr lang="en-US" dirty="0">
              <a:solidFill>
                <a:srgbClr val="22BBF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3F69EB-6652-4041-B8DB-617DC17A7058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5" name="Footer Placeholder 4">
              <a:extLst>
                <a:ext uri="{FF2B5EF4-FFF2-40B4-BE49-F238E27FC236}">
                  <a16:creationId xmlns:a16="http://schemas.microsoft.com/office/drawing/2014/main" id="{A41592B6-0720-4A57-A974-285ECF1806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193BE30-FB30-49F3-998F-FB081A4066A4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F7A6F2-FF45-421C-9675-98DDAC8E4D6B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7E08F354-B42E-443A-A0A2-8367FE8E22D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93DCC5-F145-482B-8477-178D219E1A16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3793EBD-E984-4745-B4B8-B3052018497E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6A4FE3EA-3E87-4B21-B9FD-686B4EFDF69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E1CED5B-75AB-45CB-AF34-A70EE904FA92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6AF7E6-418B-48CB-805E-1E436448822C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8FC126AC-EC39-41A0-ACC5-6CACA9BDF4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E2826C-6D2B-4F27-A69D-3835CCBA581C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723A946-A21E-46CC-A356-06B4D123F931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21CF49A0-DE14-44C9-9CD0-0E73ED5365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B74899-C143-40DE-8C36-755A019715F6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752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A89CD7-DFC0-4B95-9EA6-BE285B721118}"/>
              </a:ext>
            </a:extLst>
          </p:cNvPr>
          <p:cNvSpPr txBox="1"/>
          <p:nvPr userDrawn="1"/>
        </p:nvSpPr>
        <p:spPr>
          <a:xfrm>
            <a:off x="1535631" y="3249899"/>
            <a:ext cx="3592561" cy="1183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1" dirty="0">
                <a:solidFill>
                  <a:schemeClr val="tx1">
                    <a:alpha val="70000"/>
                  </a:schemeClr>
                </a:solidFill>
                <a:ea typeface="Open Sans" charset="0"/>
                <a:cs typeface="Open Sans" charset="0"/>
              </a:rPr>
              <a:t>“A peep at some distant orb has power to raise and purify our thoughts like a strain of sacred music, or a noble picture, or a passage from the grander poets. It always does one good. “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35A90B-064C-407B-B064-A05C5A551F7C}"/>
              </a:ext>
            </a:extLst>
          </p:cNvPr>
          <p:cNvGrpSpPr/>
          <p:nvPr userDrawn="1"/>
        </p:nvGrpSpPr>
        <p:grpSpPr>
          <a:xfrm>
            <a:off x="6096000" y="2754996"/>
            <a:ext cx="4665785" cy="409145"/>
            <a:chOff x="6096000" y="2754996"/>
            <a:chExt cx="4665785" cy="4091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403D80-BD89-4227-9692-04FD8807E8DA}"/>
                </a:ext>
              </a:extLst>
            </p:cNvPr>
            <p:cNvCxnSpPr/>
            <p:nvPr/>
          </p:nvCxnSpPr>
          <p:spPr>
            <a:xfrm>
              <a:off x="6100269" y="3164141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00D310-DB4F-4555-AF92-F8EF54D00409}"/>
                </a:ext>
              </a:extLst>
            </p:cNvPr>
            <p:cNvCxnSpPr/>
            <p:nvPr/>
          </p:nvCxnSpPr>
          <p:spPr>
            <a:xfrm>
              <a:off x="6100269" y="3164141"/>
              <a:ext cx="3944063" cy="0"/>
            </a:xfrm>
            <a:prstGeom prst="line">
              <a:avLst/>
            </a:prstGeom>
            <a:ln w="38100">
              <a:solidFill>
                <a:srgbClr val="22B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EFA7B65D-81AE-4AC9-85FB-6055D3F7780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87657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86AD4-C8CB-46E4-8624-86C8B3705133}"/>
                </a:ext>
              </a:extLst>
            </p:cNvPr>
            <p:cNvSpPr txBox="1"/>
            <p:nvPr/>
          </p:nvSpPr>
          <p:spPr>
            <a:xfrm>
              <a:off x="10353822" y="2754996"/>
              <a:ext cx="35586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85%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68F5F5-7FAD-45E5-8E15-50C50C469797}"/>
              </a:ext>
            </a:extLst>
          </p:cNvPr>
          <p:cNvGrpSpPr/>
          <p:nvPr userDrawn="1"/>
        </p:nvGrpSpPr>
        <p:grpSpPr>
          <a:xfrm>
            <a:off x="6096000" y="3526719"/>
            <a:ext cx="4665785" cy="405660"/>
            <a:chOff x="6096000" y="3601267"/>
            <a:chExt cx="4665785" cy="4056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8604-60E0-4861-B4B4-B562191685B3}"/>
                </a:ext>
              </a:extLst>
            </p:cNvPr>
            <p:cNvCxnSpPr/>
            <p:nvPr/>
          </p:nvCxnSpPr>
          <p:spPr>
            <a:xfrm>
              <a:off x="6100269" y="4006927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61D55-DC03-4B3B-8D51-393A0A0115D3}"/>
                </a:ext>
              </a:extLst>
            </p:cNvPr>
            <p:cNvCxnSpPr/>
            <p:nvPr/>
          </p:nvCxnSpPr>
          <p:spPr>
            <a:xfrm>
              <a:off x="6100269" y="4006927"/>
              <a:ext cx="2330758" cy="0"/>
            </a:xfrm>
            <a:prstGeom prst="line">
              <a:avLst/>
            </a:prstGeom>
            <a:ln w="38100">
              <a:solidFill>
                <a:srgbClr val="22B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50C1E70-D352-4DEE-96CC-DA479DA8F17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630443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739E3B-2884-435E-BCD4-B73A880EB381}"/>
                </a:ext>
              </a:extLst>
            </p:cNvPr>
            <p:cNvSpPr txBox="1"/>
            <p:nvPr/>
          </p:nvSpPr>
          <p:spPr>
            <a:xfrm>
              <a:off x="10353822" y="3601267"/>
              <a:ext cx="3606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50%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023F1-F8EB-4142-9E5D-3B3D0BE03A19}"/>
              </a:ext>
            </a:extLst>
          </p:cNvPr>
          <p:cNvGrpSpPr/>
          <p:nvPr userDrawn="1"/>
        </p:nvGrpSpPr>
        <p:grpSpPr>
          <a:xfrm>
            <a:off x="6096001" y="4324133"/>
            <a:ext cx="4665784" cy="400870"/>
            <a:chOff x="6096001" y="4511159"/>
            <a:chExt cx="4665784" cy="400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858397-D6D6-4845-9A81-D28C037C5B4E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0ADDEC-3C74-4A93-BC09-938A977CEEC3}"/>
                </a:ext>
              </a:extLst>
            </p:cNvPr>
            <p:cNvCxnSpPr/>
            <p:nvPr/>
          </p:nvCxnSpPr>
          <p:spPr>
            <a:xfrm>
              <a:off x="6100269" y="4912029"/>
              <a:ext cx="3521161" cy="0"/>
            </a:xfrm>
            <a:prstGeom prst="line">
              <a:avLst/>
            </a:prstGeom>
            <a:ln w="38100">
              <a:solidFill>
                <a:srgbClr val="22B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B144082-855C-4EA5-9BE3-EEC3BB722A5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FDA88-1262-468F-B324-AF1E2DB59181}"/>
                </a:ext>
              </a:extLst>
            </p:cNvPr>
            <p:cNvSpPr txBox="1"/>
            <p:nvPr/>
          </p:nvSpPr>
          <p:spPr>
            <a:xfrm>
              <a:off x="10353822" y="4511159"/>
              <a:ext cx="32060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F78E9-DA95-4187-8ABA-F230A82C59BE}"/>
              </a:ext>
            </a:extLst>
          </p:cNvPr>
          <p:cNvGrpSpPr/>
          <p:nvPr userDrawn="1"/>
        </p:nvGrpSpPr>
        <p:grpSpPr>
          <a:xfrm>
            <a:off x="6096001" y="5116757"/>
            <a:ext cx="4665784" cy="400870"/>
            <a:chOff x="6096001" y="4511159"/>
            <a:chExt cx="4665784" cy="4008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CC254D-788F-49CA-8FE3-D78F60844ED5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E12185-8F23-4635-950F-6E4DB32703EE}"/>
                </a:ext>
              </a:extLst>
            </p:cNvPr>
            <p:cNvCxnSpPr/>
            <p:nvPr/>
          </p:nvCxnSpPr>
          <p:spPr>
            <a:xfrm>
              <a:off x="6100269" y="4912029"/>
              <a:ext cx="4454730" cy="0"/>
            </a:xfrm>
            <a:prstGeom prst="line">
              <a:avLst/>
            </a:prstGeom>
            <a:ln w="38100">
              <a:solidFill>
                <a:srgbClr val="22BB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B055B93-8C7B-4E40-B942-F912DB097D0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D897C-6B89-4E2E-8212-B8E78B016D0D}"/>
                </a:ext>
              </a:extLst>
            </p:cNvPr>
            <p:cNvSpPr txBox="1"/>
            <p:nvPr/>
          </p:nvSpPr>
          <p:spPr>
            <a:xfrm>
              <a:off x="10353822" y="4511159"/>
              <a:ext cx="34144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95%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60246E-8C95-42FC-AE34-47C979D54F2F}"/>
              </a:ext>
            </a:extLst>
          </p:cNvPr>
          <p:cNvSpPr txBox="1"/>
          <p:nvPr userDrawn="1"/>
        </p:nvSpPr>
        <p:spPr>
          <a:xfrm>
            <a:off x="1535631" y="5159076"/>
            <a:ext cx="2287433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i="1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Speaker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Position and Institution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9068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19865"/>
            <a:ext cx="7091902" cy="1088901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20212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5177271"/>
            <a:ext cx="3053302" cy="344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Quản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lý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và kiểm tra </a:t>
            </a: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chuyên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ngành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5177271"/>
            <a:ext cx="3053302" cy="344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Chi </a:t>
            </a: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phí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ngoài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quy định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739272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739272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40436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F1447D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F200A3C5-52FE-4464-ABDE-659CC37384A6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6"/>
                </a:solidFill>
              </a:rPr>
              <a:pPr/>
              <a:t>‹#›</a:t>
            </a:fld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6A8D91-D29E-4303-BE5D-EBBCBCFA9E2A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7" name="Footer Placeholder 4">
              <a:extLst>
                <a:ext uri="{FF2B5EF4-FFF2-40B4-BE49-F238E27FC236}">
                  <a16:creationId xmlns:a16="http://schemas.microsoft.com/office/drawing/2014/main" id="{20D0F833-4330-49AC-9765-250D72F4B1E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ECF82E-9706-4480-8F55-4A722A49B31A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ACB552-C636-4266-80E7-D03FEBB9311D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30" name="Footer Placeholder 4">
              <a:extLst>
                <a:ext uri="{FF2B5EF4-FFF2-40B4-BE49-F238E27FC236}">
                  <a16:creationId xmlns:a16="http://schemas.microsoft.com/office/drawing/2014/main" id="{18459D03-475A-43C7-87C6-514DD144E7B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6"/>
                  </a:solidFill>
                  <a:latin typeface="+mn-lt"/>
                  <a:ea typeface="+mn-ea"/>
                  <a:cs typeface="+mn-cs"/>
                </a:rPr>
                <a:t>ẢNH HƯỞNG CỦA ĐẠI DỊCH ĐẾN DOANH NGHIỆP XNK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CFF761F-EDAE-41C0-A19A-41EA3AF76AB2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9B038E-19AA-4B95-84AB-63D91FFCAC4A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33" name="Footer Placeholder 4">
              <a:extLst>
                <a:ext uri="{FF2B5EF4-FFF2-40B4-BE49-F238E27FC236}">
                  <a16:creationId xmlns:a16="http://schemas.microsoft.com/office/drawing/2014/main" id="{724E33C3-E9E6-4CA3-A9ED-1C737C3CE47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79CFF-41D9-4F40-9005-6380BA1CDC00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BAEB18-CF10-4AAE-9154-2CB5FAA056D6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36" name="Footer Placeholder 4">
              <a:extLst>
                <a:ext uri="{FF2B5EF4-FFF2-40B4-BE49-F238E27FC236}">
                  <a16:creationId xmlns:a16="http://schemas.microsoft.com/office/drawing/2014/main" id="{641D4CF3-DD2C-4EE1-93CA-0C7651150B3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EAA31E-ABA1-43A0-AB28-D494C86AB80C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7C5EA8-C6BF-4CEB-A300-24BD2B7861D8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39" name="Footer Placeholder 4">
              <a:extLst>
                <a:ext uri="{FF2B5EF4-FFF2-40B4-BE49-F238E27FC236}">
                  <a16:creationId xmlns:a16="http://schemas.microsoft.com/office/drawing/2014/main" id="{0C59EF2B-670A-402E-AAA0-D8B9940E84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C268A7-7A60-44F6-9BED-2E00A3C3E4C1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0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F1447D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CA0494-2B50-468D-8BD7-8C72B2B38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23650CA-FACA-49F3-BEDD-CCC1D94DE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8D7FB85-E6BB-4D28-8680-CE99900D4A88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6"/>
                </a:solidFill>
              </a:rPr>
              <a:pPr/>
              <a:t>‹#›</a:t>
            </a:fld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ECBA3C-068E-45DB-AAC5-C6011440045E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DA148B41-9138-449D-BACB-90DC017CB10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801416C-71E2-406E-A3E4-1F31482B418E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A87A27-219C-4ADB-A9CC-2B04B959F064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1D2ABFFC-8B1C-4650-966B-AB4B2816E6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D71AA40-F4AF-4038-8835-38E3C1DB37F9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6CFB3DA-5AC4-49CA-80F9-A67EA22F2433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8029CFCF-3256-4DA4-BAD5-0DFDEC57A3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59B8426-95F9-4D70-8079-27CB157A4DD7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4059FD-F1D7-4A32-96F6-C66A7DDC8AC5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2D7FA4C8-4727-4CB0-A53D-F48884AE04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3FF1189-5B48-40E8-A56C-448CD377B7CE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9C54FB-604D-4D23-B1AB-7CF59CB5B7DD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28603549-91B2-444D-8ABD-036D9C1419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6"/>
                  </a:solidFill>
                  <a:latin typeface="+mn-lt"/>
                  <a:ea typeface="+mn-ea"/>
                  <a:cs typeface="+mn-cs"/>
                </a:rPr>
                <a:t>ẢNH HƯỞNG CỦA ĐẠI DỊCH ĐẾN DOANH NGHIỆP XNK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73982F2-D792-40CD-9867-BFF9EBC908E1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5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rgbClr val="F1447D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1CA0494-2B50-468D-8BD7-8C72B2B38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23650CA-FACA-49F3-BEDD-CCC1D94DEB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A272F244-EE8F-4467-8D4A-6317D50F41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FE2A3C9-3E41-4F94-B449-0458A708432E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6"/>
                </a:solidFill>
              </a:rPr>
              <a:pPr/>
              <a:t>‹#›</a:t>
            </a:fld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8319EB-7698-4D3D-AE12-E0A8492BC4F0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EB62E17B-CE78-47DB-91C1-25B625C05C5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33F90-A36E-4EFF-953F-5CB86E15EDC6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4EBBEF-A53C-4F99-9240-F61903725611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12B82EF5-B47D-45CB-9E59-E21862481F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F5B222F-8B6F-4B91-82F8-FE5A537D1A97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02A24D6-A0E1-4A66-979B-1F2123B4D5D7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ECCD9678-8494-4277-89EA-4E1A18698F6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1044AFE-22F5-493B-9E52-A0DB9EF890F3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A6F8AE-1EAA-462B-9AEE-DC0F050130D5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5" name="Footer Placeholder 4">
              <a:extLst>
                <a:ext uri="{FF2B5EF4-FFF2-40B4-BE49-F238E27FC236}">
                  <a16:creationId xmlns:a16="http://schemas.microsoft.com/office/drawing/2014/main" id="{8CB95433-E139-45D2-AEAB-10B2A55AA4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D614FC-31B9-48DE-B728-67AF8D8EB00B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25FF171-2F2D-46BB-AB68-E16E0877024E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59" name="Footer Placeholder 4">
              <a:extLst>
                <a:ext uri="{FF2B5EF4-FFF2-40B4-BE49-F238E27FC236}">
                  <a16:creationId xmlns:a16="http://schemas.microsoft.com/office/drawing/2014/main" id="{208686BC-51C6-4F2B-896F-86712ADC5CE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6"/>
                  </a:solidFill>
                  <a:latin typeface="+mn-lt"/>
                  <a:ea typeface="+mn-ea"/>
                  <a:cs typeface="+mn-cs"/>
                </a:rPr>
                <a:t>ẢNH HƯỞNG CỦA ĐẠI DỊCH ĐẾN DOANH NGHIỆP XNK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47E97EE-F151-43CF-92CF-D7F569539E02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7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114744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19865"/>
            <a:ext cx="7091902" cy="1088901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3961F-1365-467E-B501-4881FE454333}"/>
              </a:ext>
            </a:extLst>
          </p:cNvPr>
          <p:cNvSpPr txBox="1"/>
          <p:nvPr userDrawn="1"/>
        </p:nvSpPr>
        <p:spPr>
          <a:xfrm>
            <a:off x="1535631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Elizabeth Blackburn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46E47-F024-49B1-8F3D-1FDDF3B3A83D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Albert Einstein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43694-E1B6-40DE-A662-3F0DA1A3A1AB}"/>
              </a:ext>
            </a:extLst>
          </p:cNvPr>
          <p:cNvSpPr txBox="1"/>
          <p:nvPr userDrawn="1"/>
        </p:nvSpPr>
        <p:spPr>
          <a:xfrm>
            <a:off x="8689964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Dorothy Hodgkin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00" spc="0" dirty="0">
                <a:solidFill>
                  <a:schemeClr val="bg1"/>
                </a:solidFill>
                <a:latin typeface="+mj-lt"/>
                <a:ea typeface="Bebas Neue" charset="0"/>
                <a:cs typeface="Bebas Neue" charset="0"/>
              </a:rPr>
              <a:t>TÊN MỤC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24190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Elizabeth Blackburn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Albert Einstein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161796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0D299-307E-44FD-8FCA-58303D4F6F8C}"/>
              </a:ext>
            </a:extLst>
          </p:cNvPr>
          <p:cNvSpPr txBox="1"/>
          <p:nvPr userDrawn="1"/>
        </p:nvSpPr>
        <p:spPr>
          <a:xfrm>
            <a:off x="1535631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Elizabeth Blackburn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056B3-D9CE-4840-A94B-E748316E41B3}"/>
              </a:ext>
            </a:extLst>
          </p:cNvPr>
          <p:cNvSpPr txBox="1"/>
          <p:nvPr userDrawn="1"/>
        </p:nvSpPr>
        <p:spPr>
          <a:xfrm>
            <a:off x="5112797" y="4846765"/>
            <a:ext cx="3053302" cy="88947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Albert Einstein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100" dirty="0"/>
              <a:t>A peep at some distant orb has power to raise and purify our thoughts.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F329B-FFC1-47AF-9459-B56D93566D4F}"/>
              </a:ext>
            </a:extLst>
          </p:cNvPr>
          <p:cNvCxnSpPr/>
          <p:nvPr userDrawn="1"/>
        </p:nvCxnSpPr>
        <p:spPr>
          <a:xfrm>
            <a:off x="0" y="972732"/>
            <a:ext cx="511279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74E97-1452-4480-9131-A4D3064F7E27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C3F517A-729F-49FC-8D8D-337AB9547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256367"/>
          </a:xfrm>
        </p:spPr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5E4F6BC-CAFE-4B0D-B078-65F47B506E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256367"/>
          </a:xfrm>
        </p:spPr>
      </p:sp>
    </p:spTree>
    <p:extLst>
      <p:ext uri="{BB962C8B-B14F-4D97-AF65-F5344CB8AC3E}">
        <p14:creationId xmlns:p14="http://schemas.microsoft.com/office/powerpoint/2010/main" val="35480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rgbClr val="142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CE0007D-9AD7-4976-A111-E6305D73AEC5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E35CA-0B38-4324-A701-49D2A1D9F1A2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3" name="Footer Placeholder 4">
              <a:extLst>
                <a:ext uri="{FF2B5EF4-FFF2-40B4-BE49-F238E27FC236}">
                  <a16:creationId xmlns:a16="http://schemas.microsoft.com/office/drawing/2014/main" id="{710F560C-8138-40A8-A20E-91B84E0900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3CF697-E14E-4D69-8346-C02A45C446EC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07F8B6-B056-4520-A88B-70AA9B006F40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2" name="Footer Placeholder 4">
              <a:extLst>
                <a:ext uri="{FF2B5EF4-FFF2-40B4-BE49-F238E27FC236}">
                  <a16:creationId xmlns:a16="http://schemas.microsoft.com/office/drawing/2014/main" id="{5FD13567-FA47-4870-BB01-59ED38A2FAC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93BC7C5-6477-413F-9520-E4BC386906CB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C63307-DE53-4362-B1F2-4CE9CC091A34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6A11FA71-23CC-45DA-A960-03DDC49CEBD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3913424-0EE2-425B-BEE1-DE3A52C3EEE7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0704E3-0A29-42C6-BEBF-640AFC9938C2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53DBCD8D-7792-4A23-B556-7B6832B25B6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224EE77-7531-444E-A907-933274950D51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EDE5E7AC-841A-472D-9FA6-5BE1EF63AB72}"/>
              </a:ext>
            </a:extLst>
          </p:cNvPr>
          <p:cNvSpPr txBox="1">
            <a:spLocks/>
          </p:cNvSpPr>
          <p:nvPr userDrawn="1"/>
        </p:nvSpPr>
        <p:spPr>
          <a:xfrm>
            <a:off x="9164979" y="6400907"/>
            <a:ext cx="2094054" cy="38304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solidFill>
                  <a:schemeClr val="accent1"/>
                </a:solidFill>
              </a:rPr>
              <a:t>KHUYẾN NGHỊ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6D02CC-17FA-4CEB-AA19-A412C600A88A}"/>
              </a:ext>
            </a:extLst>
          </p:cNvPr>
          <p:cNvCxnSpPr/>
          <p:nvPr userDrawn="1"/>
        </p:nvCxnSpPr>
        <p:spPr>
          <a:xfrm>
            <a:off x="9164979" y="6400907"/>
            <a:ext cx="209405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2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rgbClr val="142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4F45013-31DA-4572-93A7-A0E90F51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49AC481-8A40-4366-A1C4-1A1BE0CD3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C2547BB-59AE-4ECB-A91D-D6CEBD5F5B76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BD273C-F193-4826-A27B-ADEC787E224F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B796A682-2597-4FA9-9492-69C7AF1F980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C27BFD-84AC-452B-99CC-2A46D132827D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306B41-9599-4D7B-8309-1E42B2369CE4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B253E54A-C74A-4D8D-92E4-CD4A3889E9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06D3DF-D9CF-459F-9B78-F7FCA34EF182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D61B1E-B01A-4084-8269-E3EEA3828D9F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9D6CF14D-36A8-49F2-A97A-D3FE33C980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930B5F7-2962-45E0-B696-AE050095D252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6EBE3A-285B-4542-B05A-F93A4760DB61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BE00336C-734E-475A-897C-B6D14557521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A92E17B-D068-4836-8C30-7C8966390BFF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DE3EBC-3F30-4F00-8560-E0F3E50C8563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D004E3C5-902D-493F-911C-ECEDFD6800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9993C7-653A-4A1A-8B12-B8953472FBF8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067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4F45013-31DA-4572-93A7-A0E90F51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623825"/>
            <a:ext cx="4272653" cy="34145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49AC481-8A40-4366-A1C4-1A1BE0CD3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67714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84CF252-BA2C-4AC6-8FBD-55BBD45160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AC3FEED4-F2A4-4006-80FD-191AC29B91B3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E03A7-B3C9-475E-9297-541310FCD554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5" name="Footer Placeholder 4">
              <a:extLst>
                <a:ext uri="{FF2B5EF4-FFF2-40B4-BE49-F238E27FC236}">
                  <a16:creationId xmlns:a16="http://schemas.microsoft.com/office/drawing/2014/main" id="{58627024-FD24-4AA7-BD93-A7CD51364FD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E1108A7-F90C-43B7-BF03-5499E7C7F98B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04C020-A007-4E24-9510-F3EFC9B0F73A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1B2A832A-C343-41FF-BB24-38DC1745AB1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668E81F-EE83-442D-9E9E-DA211B085B1F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376559-0CE4-4DA8-B4AE-9E1917519665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82F1D527-8849-4AB3-95F4-82C847AF28D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66F9B4-EB87-42B3-8D96-35EE1335CDCA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A42096-D7E4-466A-B57D-3F96F7D5DEED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3BE3250D-5FDE-44D3-B2A7-17FEC4A8AB0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E745F3E-1CCE-4942-B0D0-4D46BD4E4E12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488C58-5B04-4BCD-96B4-AE8F7486066E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654E852E-BEF5-4D34-A236-FEBDC4763AC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DFA35C-779A-4C9D-A16B-1D240FF93C9E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52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A89CD7-DFC0-4B95-9EA6-BE285B721118}"/>
              </a:ext>
            </a:extLst>
          </p:cNvPr>
          <p:cNvSpPr txBox="1"/>
          <p:nvPr userDrawn="1"/>
        </p:nvSpPr>
        <p:spPr>
          <a:xfrm>
            <a:off x="1535631" y="3249899"/>
            <a:ext cx="3592561" cy="11832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i="1" dirty="0">
                <a:solidFill>
                  <a:schemeClr val="tx1">
                    <a:alpha val="70000"/>
                  </a:schemeClr>
                </a:solidFill>
                <a:ea typeface="Open Sans" charset="0"/>
                <a:cs typeface="Open Sans" charset="0"/>
              </a:rPr>
              <a:t>“A peep at some distant orb has power to raise and purify our thoughts like a strain of sacred music, or a noble picture, or a passage from the grander poets. It always does one good. “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35A90B-064C-407B-B064-A05C5A551F7C}"/>
              </a:ext>
            </a:extLst>
          </p:cNvPr>
          <p:cNvGrpSpPr/>
          <p:nvPr userDrawn="1"/>
        </p:nvGrpSpPr>
        <p:grpSpPr>
          <a:xfrm>
            <a:off x="6096000" y="2754996"/>
            <a:ext cx="4665785" cy="409145"/>
            <a:chOff x="6096000" y="2754996"/>
            <a:chExt cx="4665785" cy="40914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403D80-BD89-4227-9692-04FD8807E8DA}"/>
                </a:ext>
              </a:extLst>
            </p:cNvPr>
            <p:cNvCxnSpPr/>
            <p:nvPr/>
          </p:nvCxnSpPr>
          <p:spPr>
            <a:xfrm>
              <a:off x="6100269" y="3164141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00D310-DB4F-4555-AF92-F8EF54D00409}"/>
                </a:ext>
              </a:extLst>
            </p:cNvPr>
            <p:cNvCxnSpPr/>
            <p:nvPr/>
          </p:nvCxnSpPr>
          <p:spPr>
            <a:xfrm>
              <a:off x="6100269" y="3164141"/>
              <a:ext cx="394406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EFA7B65D-81AE-4AC9-85FB-6055D3F77809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2787657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586AD4-C8CB-46E4-8624-86C8B3705133}"/>
                </a:ext>
              </a:extLst>
            </p:cNvPr>
            <p:cNvSpPr txBox="1"/>
            <p:nvPr/>
          </p:nvSpPr>
          <p:spPr>
            <a:xfrm>
              <a:off x="10353822" y="2754996"/>
              <a:ext cx="35586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85%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68F5F5-7FAD-45E5-8E15-50C50C469797}"/>
              </a:ext>
            </a:extLst>
          </p:cNvPr>
          <p:cNvGrpSpPr/>
          <p:nvPr userDrawn="1"/>
        </p:nvGrpSpPr>
        <p:grpSpPr>
          <a:xfrm>
            <a:off x="6096000" y="3526719"/>
            <a:ext cx="4665785" cy="405660"/>
            <a:chOff x="6096000" y="3601267"/>
            <a:chExt cx="4665785" cy="40566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CF8604-60E0-4861-B4B4-B562191685B3}"/>
                </a:ext>
              </a:extLst>
            </p:cNvPr>
            <p:cNvCxnSpPr/>
            <p:nvPr/>
          </p:nvCxnSpPr>
          <p:spPr>
            <a:xfrm>
              <a:off x="6100269" y="4006927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161D55-DC03-4B3B-8D51-393A0A0115D3}"/>
                </a:ext>
              </a:extLst>
            </p:cNvPr>
            <p:cNvCxnSpPr/>
            <p:nvPr/>
          </p:nvCxnSpPr>
          <p:spPr>
            <a:xfrm>
              <a:off x="6100269" y="4006927"/>
              <a:ext cx="2330758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50C1E70-D352-4DEE-96CC-DA479DA8F17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3630443"/>
              <a:ext cx="3080539" cy="285609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739E3B-2884-435E-BCD4-B73A880EB381}"/>
                </a:ext>
              </a:extLst>
            </p:cNvPr>
            <p:cNvSpPr txBox="1"/>
            <p:nvPr/>
          </p:nvSpPr>
          <p:spPr>
            <a:xfrm>
              <a:off x="10353822" y="3601267"/>
              <a:ext cx="3606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50%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0023F1-F8EB-4142-9E5D-3B3D0BE03A19}"/>
              </a:ext>
            </a:extLst>
          </p:cNvPr>
          <p:cNvGrpSpPr/>
          <p:nvPr userDrawn="1"/>
        </p:nvGrpSpPr>
        <p:grpSpPr>
          <a:xfrm>
            <a:off x="6096001" y="4324133"/>
            <a:ext cx="4665784" cy="400870"/>
            <a:chOff x="6096001" y="4511159"/>
            <a:chExt cx="4665784" cy="40087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858397-D6D6-4845-9A81-D28C037C5B4E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0ADDEC-3C74-4A93-BC09-938A977CEEC3}"/>
                </a:ext>
              </a:extLst>
            </p:cNvPr>
            <p:cNvCxnSpPr/>
            <p:nvPr/>
          </p:nvCxnSpPr>
          <p:spPr>
            <a:xfrm>
              <a:off x="6100269" y="4912029"/>
              <a:ext cx="352116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B144082-855C-4EA5-9BE3-EEC3BB722A5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BFDA88-1262-468F-B324-AF1E2DB59181}"/>
                </a:ext>
              </a:extLst>
            </p:cNvPr>
            <p:cNvSpPr txBox="1"/>
            <p:nvPr/>
          </p:nvSpPr>
          <p:spPr>
            <a:xfrm>
              <a:off x="10353822" y="4511159"/>
              <a:ext cx="32060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75%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AF78E9-DA95-4187-8ABA-F230A82C59BE}"/>
              </a:ext>
            </a:extLst>
          </p:cNvPr>
          <p:cNvGrpSpPr/>
          <p:nvPr userDrawn="1"/>
        </p:nvGrpSpPr>
        <p:grpSpPr>
          <a:xfrm>
            <a:off x="6096001" y="5116757"/>
            <a:ext cx="4665784" cy="400870"/>
            <a:chOff x="6096001" y="4511159"/>
            <a:chExt cx="4665784" cy="4008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FCC254D-788F-49CA-8FE3-D78F60844ED5}"/>
                </a:ext>
              </a:extLst>
            </p:cNvPr>
            <p:cNvCxnSpPr/>
            <p:nvPr/>
          </p:nvCxnSpPr>
          <p:spPr>
            <a:xfrm>
              <a:off x="6100269" y="4912029"/>
              <a:ext cx="466151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3E12185-8F23-4635-950F-6E4DB32703EE}"/>
                </a:ext>
              </a:extLst>
            </p:cNvPr>
            <p:cNvCxnSpPr/>
            <p:nvPr/>
          </p:nvCxnSpPr>
          <p:spPr>
            <a:xfrm>
              <a:off x="6100269" y="4912029"/>
              <a:ext cx="445473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B055B93-8C7B-4E40-B942-F912DB097D0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1" y="4535545"/>
              <a:ext cx="3033932" cy="317808"/>
            </a:xfrm>
            <a:prstGeom prst="rect">
              <a:avLst/>
            </a:prstGeom>
          </p:spPr>
          <p:txBody>
            <a:bodyPr lIns="0"/>
            <a:lstStyle>
              <a:lvl1pPr marL="0" indent="0" algn="ctr" defTabSz="914400" rtl="0" eaLnBrk="1" latinLnBrk="0" hangingPunct="1">
                <a:lnSpc>
                  <a:spcPct val="6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SF UI Display Thin" charset="0"/>
                  <a:ea typeface="SF UI Display Thin" charset="0"/>
                  <a:cs typeface="SF UI Display Thin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80"/>
                </a:lnSpc>
              </a:pPr>
              <a:r>
                <a:rPr lang="en-US" sz="1200" b="1" dirty="0">
                  <a:latin typeface="+mn-lt"/>
                  <a:ea typeface="Open Sans Semibold" charset="0"/>
                  <a:cs typeface="Open Sans Semibold" charset="0"/>
                </a:rPr>
                <a:t>Sample title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D897C-6B89-4E2E-8212-B8E78B016D0D}"/>
                </a:ext>
              </a:extLst>
            </p:cNvPr>
            <p:cNvSpPr txBox="1"/>
            <p:nvPr/>
          </p:nvSpPr>
          <p:spPr>
            <a:xfrm>
              <a:off x="10353822" y="4511159"/>
              <a:ext cx="34144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dirty="0">
                  <a:ea typeface="Open Sans" charset="0"/>
                  <a:cs typeface="Open Sans" charset="0"/>
                </a:rPr>
                <a:t>95%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360246E-8C95-42FC-AE34-47C979D54F2F}"/>
              </a:ext>
            </a:extLst>
          </p:cNvPr>
          <p:cNvSpPr txBox="1"/>
          <p:nvPr userDrawn="1"/>
        </p:nvSpPr>
        <p:spPr>
          <a:xfrm>
            <a:off x="1535631" y="5159076"/>
            <a:ext cx="2287433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i="1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Speaker</a:t>
            </a:r>
          </a:p>
          <a:p>
            <a:pPr>
              <a:lnSpc>
                <a:spcPct val="130000"/>
              </a:lnSpc>
            </a:pPr>
            <a:r>
              <a:rPr lang="en-US" sz="1100" dirty="0"/>
              <a:t>Position and Institution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5821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308698"/>
            <a:ext cx="761685" cy="383103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rgbClr val="142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FCEF23C-9C64-4D49-A340-3B260DF69746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04574F-0105-4923-979A-EC30A91228A3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3" name="Footer Placeholder 4">
              <a:extLst>
                <a:ext uri="{FF2B5EF4-FFF2-40B4-BE49-F238E27FC236}">
                  <a16:creationId xmlns:a16="http://schemas.microsoft.com/office/drawing/2014/main" id="{089BE1E6-9663-4427-AAE2-6C3210CFB3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6727E9A-E65C-437C-91BC-A2290EAADA84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A9127D-6601-4744-AB78-0B75FA3EDA2C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2" name="Footer Placeholder 4">
              <a:extLst>
                <a:ext uri="{FF2B5EF4-FFF2-40B4-BE49-F238E27FC236}">
                  <a16:creationId xmlns:a16="http://schemas.microsoft.com/office/drawing/2014/main" id="{537A5503-0D5F-47C8-AE72-C1CFED85B0B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5EAD39-B20F-443A-8E8F-F85EDEA904F4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C3A8959-BC08-4989-9D09-9721879D83B0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5704851B-E8FB-43DF-B763-88CE4BF002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2CFEF7-AFD3-434F-A4D3-3F135B241FB7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604C93-899F-4DDD-AD12-2CFBF2B4A11C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FDC69006-B1AA-499C-BE86-7AC467A3C7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E966E8-9101-497E-AB85-BDE7CA299557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75C189-71FF-4202-9334-9E0042299569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1F7EF3AC-AEA2-436F-8A6B-7691FF5250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48E8A87-634C-4B50-AFFA-404276A66E1D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52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57F4D0B-EF09-41EC-834C-6923767427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A54E13DE-4C13-4C9A-BC35-04DDA54E844C}"/>
              </a:ext>
            </a:extLst>
          </p:cNvPr>
          <p:cNvSpPr txBox="1">
            <a:spLocks/>
          </p:cNvSpPr>
          <p:nvPr userDrawn="1"/>
        </p:nvSpPr>
        <p:spPr>
          <a:xfrm>
            <a:off x="2380363" y="4484913"/>
            <a:ext cx="4581948" cy="1436915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annual</a:t>
            </a:r>
          </a:p>
          <a:p>
            <a:r>
              <a:rPr lang="en-US" dirty="0">
                <a:solidFill>
                  <a:srgbClr val="FFFFFF"/>
                </a:solidFill>
              </a:rPr>
              <a:t>Report year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C95F993A-0C4D-4297-A5AE-05B32BEC44AD}"/>
              </a:ext>
            </a:extLst>
          </p:cNvPr>
          <p:cNvSpPr txBox="1">
            <a:spLocks/>
          </p:cNvSpPr>
          <p:nvPr userDrawn="1"/>
        </p:nvSpPr>
        <p:spPr>
          <a:xfrm>
            <a:off x="2380362" y="2934788"/>
            <a:ext cx="8174425" cy="174171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chemeClr val="accent1"/>
                </a:solidFill>
              </a:rPr>
              <a:t>20,000</a:t>
            </a: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E66E5F34-68FE-41B5-8A4C-509411A1513F}"/>
              </a:ext>
            </a:extLst>
          </p:cNvPr>
          <p:cNvSpPr txBox="1">
            <a:spLocks/>
          </p:cNvSpPr>
          <p:nvPr userDrawn="1"/>
        </p:nvSpPr>
        <p:spPr>
          <a:xfrm>
            <a:off x="2380363" y="2420983"/>
            <a:ext cx="4581948" cy="72281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Company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E4D9C11-7DAD-46DA-BE75-48F7CFC41C92}"/>
              </a:ext>
            </a:extLst>
          </p:cNvPr>
          <p:cNvGrpSpPr/>
          <p:nvPr userDrawn="1"/>
        </p:nvGrpSpPr>
        <p:grpSpPr>
          <a:xfrm>
            <a:off x="-8709" y="3951514"/>
            <a:ext cx="1842828" cy="0"/>
            <a:chOff x="6866467" y="5730531"/>
            <a:chExt cx="1761064" cy="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1EFBDF8-EEA6-4576-92C9-1A5314882DC2}"/>
                </a:ext>
              </a:extLst>
            </p:cNvPr>
            <p:cNvCxnSpPr/>
            <p:nvPr/>
          </p:nvCxnSpPr>
          <p:spPr>
            <a:xfrm>
              <a:off x="6866467" y="5730531"/>
              <a:ext cx="880534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1A4F18A-6B0D-4A3A-872D-2660498BBFF6}"/>
                </a:ext>
              </a:extLst>
            </p:cNvPr>
            <p:cNvCxnSpPr/>
            <p:nvPr/>
          </p:nvCxnSpPr>
          <p:spPr>
            <a:xfrm>
              <a:off x="7746997" y="5730531"/>
              <a:ext cx="880534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678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5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687075"/>
            <a:ext cx="11374710" cy="43513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C89B8-080B-4677-BDB1-B8F3104D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264" y="6426785"/>
            <a:ext cx="761685" cy="331292"/>
          </a:xfrm>
        </p:spPr>
        <p:txBody>
          <a:bodyPr anchor="b"/>
          <a:lstStyle>
            <a:lvl1pPr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0ABF356-9A71-4EC9-85E6-167E396951FE}" type="slidenum">
              <a:rPr lang="vi-VN" smtClean="0"/>
              <a:pPr/>
              <a:t>‹#›</a:t>
            </a:fld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64135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C814A-95BE-44F0-B656-927306AB4C8E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23" name="Footer Placeholder 4">
              <a:extLst>
                <a:ext uri="{FF2B5EF4-FFF2-40B4-BE49-F238E27FC236}">
                  <a16:creationId xmlns:a16="http://schemas.microsoft.com/office/drawing/2014/main" id="{DAA3576F-453C-4EF5-8358-A4EB43D169D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145492-69E2-4095-B6C8-BA11E0AF767A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EC22ED-6190-4B3E-9567-945970D1A60D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26" name="Footer Placeholder 4">
              <a:extLst>
                <a:ext uri="{FF2B5EF4-FFF2-40B4-BE49-F238E27FC236}">
                  <a16:creationId xmlns:a16="http://schemas.microsoft.com/office/drawing/2014/main" id="{F93E52A2-1EFC-4BB4-A8FB-163D817721C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A45F99-EAAF-4F22-8FC5-DFE43E3F59D4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CD4060-2972-4B93-9210-A8F38678CCA8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29" name="Footer Placeholder 4">
              <a:extLst>
                <a:ext uri="{FF2B5EF4-FFF2-40B4-BE49-F238E27FC236}">
                  <a16:creationId xmlns:a16="http://schemas.microsoft.com/office/drawing/2014/main" id="{4B6D06C8-F196-4FEC-B539-BFCA89B6BEB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6DC9CD-3882-4EE1-BB8D-7EDA697A6195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0EDA38-D36C-49F7-A787-19F6C234614D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32" name="Footer Placeholder 4">
              <a:extLst>
                <a:ext uri="{FF2B5EF4-FFF2-40B4-BE49-F238E27FC236}">
                  <a16:creationId xmlns:a16="http://schemas.microsoft.com/office/drawing/2014/main" id="{A7857286-9163-42D1-86DE-6F36D91EEE3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A56D91-36BB-41F0-B823-17B49C324D86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014B6-0AC5-43D2-98FC-0A5C40CD2E6F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35" name="Footer Placeholder 4">
              <a:extLst>
                <a:ext uri="{FF2B5EF4-FFF2-40B4-BE49-F238E27FC236}">
                  <a16:creationId xmlns:a16="http://schemas.microsoft.com/office/drawing/2014/main" id="{3F2D5F54-0EF6-4063-AB23-68CFD22C978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E29C8A-5AD5-4BDD-8402-92FE12440E4C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333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406320"/>
            <a:ext cx="4272653" cy="36320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42048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511FA1-07DC-4A82-969C-20614D11D33C}"/>
              </a:ext>
            </a:extLst>
          </p:cNvPr>
          <p:cNvCxnSpPr>
            <a:cxnSpLocks/>
          </p:cNvCxnSpPr>
          <p:nvPr userDrawn="1"/>
        </p:nvCxnSpPr>
        <p:spPr>
          <a:xfrm>
            <a:off x="389782" y="694892"/>
            <a:ext cx="1139291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D1B44C3-62F3-4420-83B3-BB653A84D0B1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907FD5-1AA8-40CF-829C-2FDFE0CB5DA9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2" name="Footer Placeholder 4">
              <a:extLst>
                <a:ext uri="{FF2B5EF4-FFF2-40B4-BE49-F238E27FC236}">
                  <a16:creationId xmlns:a16="http://schemas.microsoft.com/office/drawing/2014/main" id="{28128E55-C439-4F0B-9F13-CABC40E681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118DC8-51DA-474F-8F96-80DEA0B3406C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4C09C4-2A62-4997-9EB1-911B34633994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5CE2F001-15B7-4BB9-872B-4DE169B1D6D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570E04-4B4F-4C50-8D1C-54929A24370D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236214-C56A-4E4E-9F45-B52B3EDD9B76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FBF68796-1A08-4D4A-BD25-DFA55EEF18C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5FCB74-001D-4112-B1ED-F28C569C319C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24F8D2A-29D5-40AC-AFCB-5717776B4E19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DD0DCA73-0746-48CB-A194-F7103652901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46D635-E4B6-446B-940E-85241D3936C2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911A14-71CA-4A6B-BD62-7DD9D607FA14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D84346E4-7852-48A6-93F3-3F0F1F8C73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7D6A46-DA93-40CB-A3E9-0DBE7B3C228F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28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22EB-782A-4641-B4E4-79EE5C46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82" y="382059"/>
            <a:ext cx="4272653" cy="315911"/>
          </a:xfrm>
          <a:solidFill>
            <a:schemeClr val="accent2"/>
          </a:solidFill>
        </p:spPr>
        <p:txBody>
          <a:bodyPr>
            <a:noAutofit/>
          </a:bodyPr>
          <a:lstStyle>
            <a:lvl1pPr>
              <a:defRPr sz="1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7198-2F5B-4AA6-9420-093B7F3C0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2406320"/>
            <a:ext cx="4272653" cy="363209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FE959B-C49D-4133-BB9B-50752E46F0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4272653" cy="142048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>
                <a:latin typeface="AG DaxProMedium" panose="02000506060000020004" pitchFamily="50" charset="-93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9EF375-06F6-4D93-8D45-EFEC38409E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7432" y="0"/>
            <a:ext cx="7074568" cy="6159500"/>
          </a:xfrm>
        </p:spPr>
        <p:txBody>
          <a:bodyPr/>
          <a:lstStyle/>
          <a:p>
            <a:endParaRPr lang="vi-VN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591FC8D-9721-45EA-911B-4AC3908D9B06}"/>
              </a:ext>
            </a:extLst>
          </p:cNvPr>
          <p:cNvSpPr txBox="1">
            <a:spLocks/>
          </p:cNvSpPr>
          <p:nvPr userDrawn="1"/>
        </p:nvSpPr>
        <p:spPr>
          <a:xfrm>
            <a:off x="11108264" y="6426785"/>
            <a:ext cx="761685" cy="3312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vi-VN"/>
            </a:defPPr>
            <a:lvl1pPr marL="0" algn="r" defTabSz="914400" rtl="0" eaLnBrk="1" latinLnBrk="0" hangingPunct="1">
              <a:defRPr lang="vi-VN" sz="1300" kern="120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ABF356-9A71-4EC9-85E6-167E396951F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717193-FBE4-4D5B-A96E-48E3C27957E2}"/>
              </a:ext>
            </a:extLst>
          </p:cNvPr>
          <p:cNvGrpSpPr/>
          <p:nvPr userDrawn="1"/>
        </p:nvGrpSpPr>
        <p:grpSpPr>
          <a:xfrm>
            <a:off x="2598886" y="6400907"/>
            <a:ext cx="2094054" cy="409175"/>
            <a:chOff x="2041790" y="6357777"/>
            <a:chExt cx="1573213" cy="409175"/>
          </a:xfrm>
        </p:grpSpPr>
        <p:sp>
          <p:nvSpPr>
            <p:cNvPr id="42" name="Footer Placeholder 4">
              <a:extLst>
                <a:ext uri="{FF2B5EF4-FFF2-40B4-BE49-F238E27FC236}">
                  <a16:creationId xmlns:a16="http://schemas.microsoft.com/office/drawing/2014/main" id="{D242549C-65DE-42C4-8C49-4D40AF1A4DC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41790" y="638390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ẢNH HƯỞNG CỦA ĐẠI DỊCH ĐẾN </a:t>
              </a:r>
              <a:r>
                <a:rPr lang="vi-VN" sz="1200" kern="1200" dirty="0">
                  <a:solidFill>
                    <a:srgbClr val="8C8C8C"/>
                  </a:solidFill>
                  <a:latin typeface="+mn-lt"/>
                  <a:ea typeface="+mn-ea"/>
                  <a:cs typeface="+mn-cs"/>
                </a:rPr>
                <a:t>DOANH NGHIỆP </a:t>
              </a:r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XNK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46F6EB8-63CA-4B8D-BD84-5D52EEF8B956}"/>
                </a:ext>
              </a:extLst>
            </p:cNvPr>
            <p:cNvCxnSpPr/>
            <p:nvPr userDrawn="1"/>
          </p:nvCxnSpPr>
          <p:spPr>
            <a:xfrm>
              <a:off x="2041790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69D944D-EE5A-4A97-9E29-4A210441F4A6}"/>
              </a:ext>
            </a:extLst>
          </p:cNvPr>
          <p:cNvGrpSpPr/>
          <p:nvPr userDrawn="1"/>
        </p:nvGrpSpPr>
        <p:grpSpPr>
          <a:xfrm>
            <a:off x="4783757" y="6400907"/>
            <a:ext cx="2094054" cy="383049"/>
            <a:chOff x="3675592" y="6357777"/>
            <a:chExt cx="1573213" cy="383049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110A3E17-A516-45EC-A9B6-AB4250650BA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67559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rPr>
                <a:t>ỨNG PHÓ CỦA DOANH NGHIỆP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1B2B6F2-A711-48FF-9599-4E4AA2DFAC48}"/>
                </a:ext>
              </a:extLst>
            </p:cNvPr>
            <p:cNvCxnSpPr/>
            <p:nvPr userDrawn="1"/>
          </p:nvCxnSpPr>
          <p:spPr>
            <a:xfrm>
              <a:off x="3675592" y="635777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D16400-C154-4AB5-9CA3-FCB23E5B2BE6}"/>
              </a:ext>
            </a:extLst>
          </p:cNvPr>
          <p:cNvGrpSpPr/>
          <p:nvPr userDrawn="1"/>
        </p:nvGrpSpPr>
        <p:grpSpPr>
          <a:xfrm>
            <a:off x="6968628" y="6400907"/>
            <a:ext cx="2105535" cy="434805"/>
            <a:chOff x="5309602" y="6357777"/>
            <a:chExt cx="1581839" cy="434805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AE485D16-B680-42A6-97A4-C65FDDFE00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18228" y="6409533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>
                  <a:solidFill>
                    <a:srgbClr val="8C8C8C"/>
                  </a:solidFill>
                </a:rPr>
                <a:t>THÁCH THỨC VÀ TRIỂN VỌNG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BAEBFCD-0F07-481F-B97A-869912EE6BA2}"/>
                </a:ext>
              </a:extLst>
            </p:cNvPr>
            <p:cNvCxnSpPr/>
            <p:nvPr userDrawn="1"/>
          </p:nvCxnSpPr>
          <p:spPr>
            <a:xfrm>
              <a:off x="5309602" y="6357777"/>
              <a:ext cx="1573213" cy="0"/>
            </a:xfrm>
            <a:prstGeom prst="line">
              <a:avLst/>
            </a:prstGeom>
            <a:ln w="2540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8822D-7D16-467A-8835-4C88D40522B1}"/>
              </a:ext>
            </a:extLst>
          </p:cNvPr>
          <p:cNvGrpSpPr/>
          <p:nvPr userDrawn="1"/>
        </p:nvGrpSpPr>
        <p:grpSpPr>
          <a:xfrm>
            <a:off x="9164979" y="6400907"/>
            <a:ext cx="2094054" cy="383049"/>
            <a:chOff x="7202184" y="6400907"/>
            <a:chExt cx="1573213" cy="383049"/>
          </a:xfrm>
        </p:grpSpPr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4E4C238D-9359-4735-B28A-A4491D71471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202184" y="640090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dirty="0"/>
                <a:t>KHUYẾN NGHỊ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B8354C-371F-47CA-9F8F-8C19BF6D3B0C}"/>
                </a:ext>
              </a:extLst>
            </p:cNvPr>
            <p:cNvCxnSpPr/>
            <p:nvPr userDrawn="1"/>
          </p:nvCxnSpPr>
          <p:spPr>
            <a:xfrm>
              <a:off x="7202184" y="6400907"/>
              <a:ext cx="1573213" cy="0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7E6DDB6-0CAC-4FF5-BD13-ADE8083E353E}"/>
              </a:ext>
            </a:extLst>
          </p:cNvPr>
          <p:cNvGrpSpPr/>
          <p:nvPr userDrawn="1"/>
        </p:nvGrpSpPr>
        <p:grpSpPr>
          <a:xfrm>
            <a:off x="389782" y="6400907"/>
            <a:ext cx="2118287" cy="383049"/>
            <a:chOff x="389782" y="6357777"/>
            <a:chExt cx="1591419" cy="383049"/>
          </a:xfrm>
        </p:grpSpPr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466BE086-ED19-4760-BD11-5DC7FF72F3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9782" y="6357777"/>
              <a:ext cx="1573213" cy="383049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vi-V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vi-VN" sz="1200" kern="1200" dirty="0">
                  <a:solidFill>
                    <a:schemeClr val="accent2"/>
                  </a:solidFill>
                  <a:latin typeface="+mn-lt"/>
                  <a:ea typeface="+mn-ea"/>
                  <a:cs typeface="+mn-cs"/>
                </a:rPr>
                <a:t>BỐI CẢNH HOẠT ĐỘNG XNK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0694A64-002F-4DC6-91D4-22531DFA97D0}"/>
                </a:ext>
              </a:extLst>
            </p:cNvPr>
            <p:cNvCxnSpPr/>
            <p:nvPr userDrawn="1"/>
          </p:nvCxnSpPr>
          <p:spPr>
            <a:xfrm>
              <a:off x="407988" y="6357777"/>
              <a:ext cx="1573213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72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23">
          <p15:clr>
            <a:srgbClr val="FBAE40"/>
          </p15:clr>
        </p15:guide>
        <p15:guide id="4" pos="257">
          <p15:clr>
            <a:srgbClr val="FBAE40"/>
          </p15:clr>
        </p15:guide>
        <p15:guide id="5" pos="2048">
          <p15:clr>
            <a:srgbClr val="FBAE40"/>
          </p15:clr>
        </p15:guide>
        <p15:guide id="6" pos="5632">
          <p15:clr>
            <a:srgbClr val="FBAE40"/>
          </p15:clr>
        </p15:guide>
        <p15:guide id="7" orient="horz" pos="104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F7BCB37D-97CE-44F9-8839-04262D9013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"/>
            <a:ext cx="6096000" cy="2011680"/>
          </a:xfrm>
        </p:spPr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3CD346-7A15-439F-BE9F-BC8B0496D52C}"/>
              </a:ext>
            </a:extLst>
          </p:cNvPr>
          <p:cNvSpPr/>
          <p:nvPr userDrawn="1"/>
        </p:nvSpPr>
        <p:spPr>
          <a:xfrm>
            <a:off x="0" y="0"/>
            <a:ext cx="5683147" cy="281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600" extrusionOk="0">
                <a:moveTo>
                  <a:pt x="21142" y="4271"/>
                </a:moveTo>
                <a:cubicBezTo>
                  <a:pt x="21112" y="4210"/>
                  <a:pt x="21078" y="4153"/>
                  <a:pt x="21042" y="4105"/>
                </a:cubicBezTo>
                <a:cubicBezTo>
                  <a:pt x="20953" y="3979"/>
                  <a:pt x="20855" y="3893"/>
                  <a:pt x="20755" y="3840"/>
                </a:cubicBezTo>
                <a:cubicBezTo>
                  <a:pt x="20479" y="3694"/>
                  <a:pt x="20172" y="3796"/>
                  <a:pt x="19864" y="4007"/>
                </a:cubicBezTo>
                <a:cubicBezTo>
                  <a:pt x="19852" y="4015"/>
                  <a:pt x="19840" y="4023"/>
                  <a:pt x="19828" y="4031"/>
                </a:cubicBezTo>
                <a:cubicBezTo>
                  <a:pt x="19373" y="4357"/>
                  <a:pt x="18923" y="4905"/>
                  <a:pt x="18587" y="5226"/>
                </a:cubicBezTo>
                <a:cubicBezTo>
                  <a:pt x="16828" y="6905"/>
                  <a:pt x="15102" y="8766"/>
                  <a:pt x="13290" y="10192"/>
                </a:cubicBezTo>
                <a:cubicBezTo>
                  <a:pt x="13134" y="10314"/>
                  <a:pt x="12978" y="10436"/>
                  <a:pt x="12820" y="10550"/>
                </a:cubicBezTo>
                <a:cubicBezTo>
                  <a:pt x="12768" y="10583"/>
                  <a:pt x="12719" y="10615"/>
                  <a:pt x="12667" y="10648"/>
                </a:cubicBezTo>
                <a:cubicBezTo>
                  <a:pt x="12449" y="10786"/>
                  <a:pt x="12233" y="10924"/>
                  <a:pt x="12015" y="11046"/>
                </a:cubicBezTo>
                <a:cubicBezTo>
                  <a:pt x="11945" y="11087"/>
                  <a:pt x="11874" y="11123"/>
                  <a:pt x="11804" y="11160"/>
                </a:cubicBezTo>
                <a:cubicBezTo>
                  <a:pt x="11100" y="11509"/>
                  <a:pt x="10395" y="11867"/>
                  <a:pt x="9688" y="12208"/>
                </a:cubicBezTo>
                <a:cubicBezTo>
                  <a:pt x="8903" y="12586"/>
                  <a:pt x="8114" y="12952"/>
                  <a:pt x="7325" y="13269"/>
                </a:cubicBezTo>
                <a:cubicBezTo>
                  <a:pt x="6662" y="13537"/>
                  <a:pt x="5987" y="13748"/>
                  <a:pt x="5315" y="13948"/>
                </a:cubicBezTo>
                <a:cubicBezTo>
                  <a:pt x="5623" y="13716"/>
                  <a:pt x="5931" y="13476"/>
                  <a:pt x="6234" y="13228"/>
                </a:cubicBezTo>
                <a:cubicBezTo>
                  <a:pt x="7037" y="12574"/>
                  <a:pt x="7834" y="11887"/>
                  <a:pt x="8621" y="11156"/>
                </a:cubicBezTo>
                <a:cubicBezTo>
                  <a:pt x="9039" y="10765"/>
                  <a:pt x="9456" y="10367"/>
                  <a:pt x="9866" y="9945"/>
                </a:cubicBezTo>
                <a:cubicBezTo>
                  <a:pt x="9972" y="9835"/>
                  <a:pt x="10076" y="9721"/>
                  <a:pt x="10182" y="9607"/>
                </a:cubicBezTo>
                <a:cubicBezTo>
                  <a:pt x="10763" y="8994"/>
                  <a:pt x="11336" y="8351"/>
                  <a:pt x="11907" y="7697"/>
                </a:cubicBezTo>
                <a:cubicBezTo>
                  <a:pt x="12365" y="7173"/>
                  <a:pt x="12820" y="6641"/>
                  <a:pt x="13276" y="6112"/>
                </a:cubicBezTo>
                <a:cubicBezTo>
                  <a:pt x="14355" y="4861"/>
                  <a:pt x="15449" y="3658"/>
                  <a:pt x="16498" y="2300"/>
                </a:cubicBezTo>
                <a:cubicBezTo>
                  <a:pt x="16556" y="2223"/>
                  <a:pt x="16614" y="2150"/>
                  <a:pt x="16672" y="2077"/>
                </a:cubicBezTo>
                <a:cubicBezTo>
                  <a:pt x="16720" y="2012"/>
                  <a:pt x="16760" y="1943"/>
                  <a:pt x="16796" y="1869"/>
                </a:cubicBezTo>
                <a:cubicBezTo>
                  <a:pt x="17077" y="1284"/>
                  <a:pt x="17001" y="447"/>
                  <a:pt x="16734" y="0"/>
                </a:cubicBezTo>
                <a:lnTo>
                  <a:pt x="15705" y="0"/>
                </a:lnTo>
                <a:cubicBezTo>
                  <a:pt x="15519" y="146"/>
                  <a:pt x="15337" y="313"/>
                  <a:pt x="15160" y="447"/>
                </a:cubicBezTo>
                <a:cubicBezTo>
                  <a:pt x="15152" y="455"/>
                  <a:pt x="15144" y="459"/>
                  <a:pt x="15136" y="467"/>
                </a:cubicBezTo>
                <a:cubicBezTo>
                  <a:pt x="14908" y="638"/>
                  <a:pt x="14680" y="813"/>
                  <a:pt x="14454" y="983"/>
                </a:cubicBezTo>
                <a:cubicBezTo>
                  <a:pt x="14494" y="666"/>
                  <a:pt x="14464" y="309"/>
                  <a:pt x="14406" y="4"/>
                </a:cubicBezTo>
                <a:lnTo>
                  <a:pt x="12303" y="4"/>
                </a:lnTo>
                <a:cubicBezTo>
                  <a:pt x="11598" y="488"/>
                  <a:pt x="10901" y="1061"/>
                  <a:pt x="10214" y="1585"/>
                </a:cubicBezTo>
                <a:cubicBezTo>
                  <a:pt x="10485" y="1272"/>
                  <a:pt x="10755" y="951"/>
                  <a:pt x="11021" y="622"/>
                </a:cubicBezTo>
                <a:cubicBezTo>
                  <a:pt x="11188" y="406"/>
                  <a:pt x="11368" y="211"/>
                  <a:pt x="11548" y="0"/>
                </a:cubicBezTo>
                <a:lnTo>
                  <a:pt x="2" y="0"/>
                </a:lnTo>
                <a:lnTo>
                  <a:pt x="2" y="12793"/>
                </a:lnTo>
                <a:cubicBezTo>
                  <a:pt x="28" y="12769"/>
                  <a:pt x="56" y="12745"/>
                  <a:pt x="82" y="12720"/>
                </a:cubicBezTo>
                <a:cubicBezTo>
                  <a:pt x="180" y="12639"/>
                  <a:pt x="277" y="12558"/>
                  <a:pt x="373" y="12472"/>
                </a:cubicBezTo>
                <a:cubicBezTo>
                  <a:pt x="395" y="12452"/>
                  <a:pt x="419" y="12432"/>
                  <a:pt x="441" y="12411"/>
                </a:cubicBezTo>
                <a:cubicBezTo>
                  <a:pt x="399" y="12476"/>
                  <a:pt x="357" y="12541"/>
                  <a:pt x="319" y="12615"/>
                </a:cubicBezTo>
                <a:cubicBezTo>
                  <a:pt x="-142" y="13476"/>
                  <a:pt x="341" y="15130"/>
                  <a:pt x="933" y="14764"/>
                </a:cubicBezTo>
                <a:cubicBezTo>
                  <a:pt x="1446" y="14443"/>
                  <a:pt x="1953" y="14102"/>
                  <a:pt x="2459" y="13744"/>
                </a:cubicBezTo>
                <a:cubicBezTo>
                  <a:pt x="2249" y="14273"/>
                  <a:pt x="2061" y="15171"/>
                  <a:pt x="2151" y="15845"/>
                </a:cubicBezTo>
                <a:cubicBezTo>
                  <a:pt x="2295" y="16935"/>
                  <a:pt x="2824" y="16991"/>
                  <a:pt x="3284" y="16975"/>
                </a:cubicBezTo>
                <a:cubicBezTo>
                  <a:pt x="3340" y="16971"/>
                  <a:pt x="3398" y="16967"/>
                  <a:pt x="3454" y="16963"/>
                </a:cubicBezTo>
                <a:cubicBezTo>
                  <a:pt x="2956" y="17382"/>
                  <a:pt x="2457" y="17800"/>
                  <a:pt x="1955" y="18198"/>
                </a:cubicBezTo>
                <a:cubicBezTo>
                  <a:pt x="1436" y="18613"/>
                  <a:pt x="909" y="19023"/>
                  <a:pt x="347" y="19028"/>
                </a:cubicBezTo>
                <a:cubicBezTo>
                  <a:pt x="208" y="19028"/>
                  <a:pt x="92" y="19109"/>
                  <a:pt x="0" y="19235"/>
                </a:cubicBezTo>
                <a:lnTo>
                  <a:pt x="0" y="21405"/>
                </a:lnTo>
                <a:cubicBezTo>
                  <a:pt x="90" y="21527"/>
                  <a:pt x="202" y="21600"/>
                  <a:pt x="337" y="21600"/>
                </a:cubicBezTo>
                <a:cubicBezTo>
                  <a:pt x="505" y="21600"/>
                  <a:pt x="671" y="21576"/>
                  <a:pt x="837" y="21531"/>
                </a:cubicBezTo>
                <a:cubicBezTo>
                  <a:pt x="1997" y="21234"/>
                  <a:pt x="3128" y="20003"/>
                  <a:pt x="4185" y="19101"/>
                </a:cubicBezTo>
                <a:cubicBezTo>
                  <a:pt x="4399" y="18918"/>
                  <a:pt x="4610" y="18747"/>
                  <a:pt x="4824" y="18572"/>
                </a:cubicBezTo>
                <a:cubicBezTo>
                  <a:pt x="5216" y="18255"/>
                  <a:pt x="5607" y="17942"/>
                  <a:pt x="6001" y="17650"/>
                </a:cubicBezTo>
                <a:cubicBezTo>
                  <a:pt x="6610" y="17199"/>
                  <a:pt x="7225" y="16780"/>
                  <a:pt x="7852" y="16402"/>
                </a:cubicBezTo>
                <a:cubicBezTo>
                  <a:pt x="9175" y="15602"/>
                  <a:pt x="10501" y="14838"/>
                  <a:pt x="11812" y="13972"/>
                </a:cubicBezTo>
                <a:cubicBezTo>
                  <a:pt x="12255" y="13679"/>
                  <a:pt x="12697" y="13375"/>
                  <a:pt x="13134" y="13058"/>
                </a:cubicBezTo>
                <a:cubicBezTo>
                  <a:pt x="13212" y="13009"/>
                  <a:pt x="13288" y="12960"/>
                  <a:pt x="13366" y="12915"/>
                </a:cubicBezTo>
                <a:cubicBezTo>
                  <a:pt x="13456" y="12862"/>
                  <a:pt x="13546" y="12810"/>
                  <a:pt x="13635" y="12761"/>
                </a:cubicBezTo>
                <a:cubicBezTo>
                  <a:pt x="14161" y="12485"/>
                  <a:pt x="14722" y="12444"/>
                  <a:pt x="15259" y="12310"/>
                </a:cubicBezTo>
                <a:cubicBezTo>
                  <a:pt x="16314" y="12050"/>
                  <a:pt x="17369" y="11802"/>
                  <a:pt x="18388" y="11156"/>
                </a:cubicBezTo>
                <a:cubicBezTo>
                  <a:pt x="19265" y="10599"/>
                  <a:pt x="20257" y="9847"/>
                  <a:pt x="20989" y="8697"/>
                </a:cubicBezTo>
                <a:cubicBezTo>
                  <a:pt x="21354" y="8120"/>
                  <a:pt x="21434" y="7486"/>
                  <a:pt x="21444" y="6571"/>
                </a:cubicBezTo>
                <a:cubicBezTo>
                  <a:pt x="21458" y="5767"/>
                  <a:pt x="21444" y="4852"/>
                  <a:pt x="21142" y="4271"/>
                </a:cubicBezTo>
                <a:close/>
              </a:path>
            </a:pathLst>
          </a:custGeom>
          <a:solidFill>
            <a:schemeClr val="bg2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259098-7BBE-4A1D-A80F-C711A325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631" y="1336799"/>
            <a:ext cx="5237701" cy="2295401"/>
          </a:xfrm>
        </p:spPr>
        <p:txBody>
          <a:bodyPr/>
          <a:lstStyle/>
          <a:p>
            <a:r>
              <a:rPr lang="en-US" dirty="0"/>
              <a:t>About the</a:t>
            </a:r>
            <a:br>
              <a:rPr lang="en-US" dirty="0"/>
            </a:br>
            <a:r>
              <a:rPr lang="en-US" dirty="0"/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6485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0E4C547-7B05-4FD9-8938-F22507CF5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630" y="1319865"/>
            <a:ext cx="9327987" cy="10889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TTHC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B1DDD-F2FB-46AD-8D0C-BA3F1C2BE36A}"/>
              </a:ext>
            </a:extLst>
          </p:cNvPr>
          <p:cNvSpPr/>
          <p:nvPr userDrawn="1"/>
        </p:nvSpPr>
        <p:spPr>
          <a:xfrm>
            <a:off x="1535630" y="955798"/>
            <a:ext cx="3502037" cy="30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108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00" spc="0" dirty="0">
              <a:solidFill>
                <a:schemeClr val="bg1"/>
              </a:solidFill>
              <a:latin typeface="+mj-lt"/>
              <a:ea typeface="Bebas Neue" charset="0"/>
              <a:cs typeface="Bebas Neue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D5F1B-DDD1-4EFB-9FDD-5A8BA57E6343}"/>
              </a:ext>
            </a:extLst>
          </p:cNvPr>
          <p:cNvCxnSpPr/>
          <p:nvPr userDrawn="1"/>
        </p:nvCxnSpPr>
        <p:spPr>
          <a:xfrm>
            <a:off x="5037667" y="972732"/>
            <a:ext cx="357716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752249-C38C-422D-B6FD-F3E8966DD2CD}"/>
              </a:ext>
            </a:extLst>
          </p:cNvPr>
          <p:cNvCxnSpPr/>
          <p:nvPr userDrawn="1"/>
        </p:nvCxnSpPr>
        <p:spPr>
          <a:xfrm>
            <a:off x="8614833" y="972732"/>
            <a:ext cx="3577166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BE4629C5-C077-40E8-9098-D8208B75C2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5631" y="2408766"/>
            <a:ext cx="3502036" cy="2710013"/>
          </a:xfrm>
        </p:spPr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1BCF5232-DA6E-469B-9F93-0D2B0E695D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2797" y="2408766"/>
            <a:ext cx="3502036" cy="2710013"/>
          </a:xfrm>
        </p:spPr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5D427ECA-1049-4687-94D5-C02CC0626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9964" y="2408766"/>
            <a:ext cx="3502036" cy="2710013"/>
          </a:xfrm>
        </p:spPr>
      </p:sp>
    </p:spTree>
    <p:extLst>
      <p:ext uri="{BB962C8B-B14F-4D97-AF65-F5344CB8AC3E}">
        <p14:creationId xmlns:p14="http://schemas.microsoft.com/office/powerpoint/2010/main" val="35295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D16A7-22C2-43B9-98A9-402F3DB9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35" y="365125"/>
            <a:ext cx="11332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5AB5A-86BF-459D-A135-4118477E2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835" y="1825625"/>
            <a:ext cx="113329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1998D-CDBF-4240-BB0B-B54AEA477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83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00FD-2FB1-4E6E-BE87-7ABC53B4CEA9}" type="datetimeFigureOut">
              <a:rPr lang="vi-VN" smtClean="0"/>
              <a:t>07/10/2021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93A0-959A-4C1F-90BD-6F3D929EB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179" y="6356350"/>
            <a:ext cx="15138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FD94-1BBB-4465-A424-6CD09B4D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70024" y="6356350"/>
            <a:ext cx="890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BF356-9A71-4EC9-85E6-167E396951F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651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92" r:id="rId3"/>
    <p:sldLayoutId id="2147483698" r:id="rId4"/>
    <p:sldLayoutId id="2147483661" r:id="rId5"/>
    <p:sldLayoutId id="2147483668" r:id="rId6"/>
    <p:sldLayoutId id="2147483675" r:id="rId7"/>
    <p:sldLayoutId id="2147483682" r:id="rId8"/>
    <p:sldLayoutId id="2147483693" r:id="rId9"/>
    <p:sldLayoutId id="2147483699" r:id="rId10"/>
    <p:sldLayoutId id="2147483650" r:id="rId11"/>
    <p:sldLayoutId id="2147483669" r:id="rId12"/>
    <p:sldLayoutId id="2147483676" r:id="rId13"/>
    <p:sldLayoutId id="2147483683" r:id="rId14"/>
    <p:sldLayoutId id="2147483694" r:id="rId15"/>
    <p:sldLayoutId id="2147483700" r:id="rId16"/>
    <p:sldLayoutId id="2147483662" r:id="rId17"/>
    <p:sldLayoutId id="2147483670" r:id="rId18"/>
    <p:sldLayoutId id="2147483677" r:id="rId19"/>
    <p:sldLayoutId id="2147483684" r:id="rId20"/>
    <p:sldLayoutId id="2147483695" r:id="rId21"/>
    <p:sldLayoutId id="2147483701" r:id="rId22"/>
    <p:sldLayoutId id="2147483663" r:id="rId23"/>
    <p:sldLayoutId id="2147483671" r:id="rId24"/>
    <p:sldLayoutId id="2147483678" r:id="rId25"/>
    <p:sldLayoutId id="2147483685" r:id="rId26"/>
    <p:sldLayoutId id="2147483696" r:id="rId27"/>
    <p:sldLayoutId id="2147483702" r:id="rId28"/>
    <p:sldLayoutId id="2147483664" r:id="rId29"/>
    <p:sldLayoutId id="2147483672" r:id="rId30"/>
    <p:sldLayoutId id="2147483679" r:id="rId31"/>
    <p:sldLayoutId id="2147483686" r:id="rId32"/>
    <p:sldLayoutId id="2147483697" r:id="rId33"/>
    <p:sldLayoutId id="2147483703" r:id="rId34"/>
    <p:sldLayoutId id="2147483665" r:id="rId35"/>
    <p:sldLayoutId id="2147483673" r:id="rId36"/>
    <p:sldLayoutId id="2147483680" r:id="rId37"/>
    <p:sldLayoutId id="2147483687" r:id="rId38"/>
    <p:sldLayoutId id="2147483691" r:id="rId39"/>
    <p:sldLayoutId id="2147483704" r:id="rId40"/>
    <p:sldLayoutId id="2147483666" r:id="rId41"/>
    <p:sldLayoutId id="2147483674" r:id="rId42"/>
    <p:sldLayoutId id="2147483681" r:id="rId43"/>
    <p:sldLayoutId id="2147483688" r:id="rId44"/>
    <p:sldLayoutId id="2147483667" r:id="rId45"/>
    <p:sldLayoutId id="2147483690" r:id="rId46"/>
    <p:sldLayoutId id="2147483655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tack&#10;&#10;Description automatically generated">
            <a:extLst>
              <a:ext uri="{FF2B5EF4-FFF2-40B4-BE49-F238E27FC236}">
                <a16:creationId xmlns:a16="http://schemas.microsoft.com/office/drawing/2014/main" id="{0A585A7E-2FAC-496E-8DC4-00E0F0BA0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4D9769-8D8C-4E52-89A5-BEBA72677973}"/>
              </a:ext>
            </a:extLst>
          </p:cNvPr>
          <p:cNvSpPr txBox="1"/>
          <p:nvPr/>
        </p:nvSpPr>
        <p:spPr>
          <a:xfrm>
            <a:off x="834191" y="1382646"/>
            <a:ext cx="566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BC3"/>
                </a:solidFill>
                <a:latin typeface="+mj-lt"/>
              </a:rPr>
              <a:t>DỰ BÁO TÌNH HÌNH XUẤT NHẬP KHẨU VIỆT NAM THỜI GIAN TỚI VÀ HÀNH ĐỘNG CỦA DOANH NGHIỆP</a:t>
            </a:r>
            <a:endParaRPr lang="vi-VN" sz="2400" dirty="0">
              <a:solidFill>
                <a:srgbClr val="005BC3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85C16-D29B-4A01-A40B-2F54C2E6647F}"/>
              </a:ext>
            </a:extLst>
          </p:cNvPr>
          <p:cNvSpPr txBox="1"/>
          <p:nvPr/>
        </p:nvSpPr>
        <p:spPr>
          <a:xfrm>
            <a:off x="834191" y="2649375"/>
            <a:ext cx="605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Hội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thảo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“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Nhận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diện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thách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thức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và cơ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hội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trong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giai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đoạn </a:t>
            </a:r>
            <a:r>
              <a:rPr lang="en-US" sz="14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bình</a:t>
            </a: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thường mới”</a:t>
            </a:r>
            <a:endParaRPr lang="vi-VN" sz="1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07011-4856-470B-888B-33A87EAEC21C}"/>
              </a:ext>
            </a:extLst>
          </p:cNvPr>
          <p:cNvSpPr txBox="1"/>
          <p:nvPr/>
        </p:nvSpPr>
        <p:spPr>
          <a:xfrm>
            <a:off x="8037095" y="2042284"/>
            <a:ext cx="4459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G DaxProMedium" panose="02000506060000020004" pitchFamily="50" charset="-93"/>
              </a:rPr>
              <a:t>Đậu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AG DaxProMedium" panose="02000506060000020004" pitchFamily="50" charset="-93"/>
              </a:rPr>
              <a:t> Anh </a:t>
            </a:r>
            <a:r>
              <a:rPr lang="en-US" sz="16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AG DaxProMedium" panose="02000506060000020004" pitchFamily="50" charset="-93"/>
              </a:rPr>
              <a:t>Tuấn</a:t>
            </a:r>
            <a:endParaRPr lang="vi-VN" sz="1600" dirty="0">
              <a:solidFill>
                <a:schemeClr val="accent5">
                  <a:lumMod val="40000"/>
                  <a:lumOff val="60000"/>
                </a:schemeClr>
              </a:solidFill>
              <a:latin typeface="AG DaxProMedium" panose="02000506060000020004" pitchFamily="50" charset="-9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0F0BD-E74A-4F24-899A-D17775835900}"/>
              </a:ext>
            </a:extLst>
          </p:cNvPr>
          <p:cNvSpPr txBox="1"/>
          <p:nvPr/>
        </p:nvSpPr>
        <p:spPr>
          <a:xfrm>
            <a:off x="8037095" y="2495487"/>
            <a:ext cx="4459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Trưởng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Ban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Pháp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chế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Phòng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Thương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mại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và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Công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nghiệp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Việt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Nam</a:t>
            </a:r>
            <a:endParaRPr lang="vi-VN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08AF49-9F96-4104-BB8F-F4B7EE1E3689}"/>
              </a:ext>
            </a:extLst>
          </p:cNvPr>
          <p:cNvCxnSpPr>
            <a:cxnSpLocks/>
          </p:cNvCxnSpPr>
          <p:nvPr/>
        </p:nvCxnSpPr>
        <p:spPr>
          <a:xfrm>
            <a:off x="8129294" y="2433354"/>
            <a:ext cx="540000" cy="0"/>
          </a:xfrm>
          <a:prstGeom prst="line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hidden="1">
            <a:extLst>
              <a:ext uri="{FF2B5EF4-FFF2-40B4-BE49-F238E27FC236}">
                <a16:creationId xmlns:a16="http://schemas.microsoft.com/office/drawing/2014/main" id="{30F5A82D-8167-4F85-BAF3-DD5110FB5F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59" y="337504"/>
            <a:ext cx="1828263" cy="705854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F580C5-5600-4488-B7E3-21F27E810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28" b="94479" l="2929" r="97211">
                        <a14:foregroundMark x1="3487" y1="5521" x2="11715" y2="79968"/>
                        <a14:foregroundMark x1="11715" y1="79968" x2="16086" y2="83123"/>
                        <a14:foregroundMark x1="16086" y1="83123" x2="23106" y2="36120"/>
                        <a14:foregroundMark x1="23106" y1="36120" x2="25616" y2="3943"/>
                        <a14:foregroundMark x1="2929" y1="4890" x2="6834" y2="32492"/>
                        <a14:foregroundMark x1="52301" y1="10252" x2="42259" y2="18297"/>
                        <a14:foregroundMark x1="42259" y1="18297" x2="38959" y2="29653"/>
                        <a14:foregroundMark x1="38959" y1="29653" x2="37517" y2="45584"/>
                        <a14:foregroundMark x1="37517" y1="45584" x2="38680" y2="62145"/>
                        <a14:foregroundMark x1="38680" y1="62145" x2="44212" y2="84069"/>
                        <a14:foregroundMark x1="44212" y1="84069" x2="49512" y2="88959"/>
                        <a14:foregroundMark x1="49512" y1="88959" x2="52952" y2="88170"/>
                        <a14:foregroundMark x1="81358" y1="10568" x2="72803" y2="17350"/>
                        <a14:foregroundMark x1="72803" y1="17350" x2="68666" y2="36120"/>
                        <a14:foregroundMark x1="68666" y1="36120" x2="68201" y2="58202"/>
                        <a14:foregroundMark x1="68201" y1="58202" x2="69410" y2="70978"/>
                        <a14:foregroundMark x1="69410" y1="70978" x2="72013" y2="82492"/>
                        <a14:foregroundMark x1="72013" y1="82492" x2="76244" y2="89117"/>
                        <a14:foregroundMark x1="76244" y1="89117" x2="81822" y2="87855"/>
                        <a14:foregroundMark x1="97025" y1="9306" x2="97211" y2="94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6" y="533925"/>
            <a:ext cx="1189145" cy="3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DDEABB-B91B-4057-AE8B-9CAF9022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HOẠT ĐỘNG XUẤT NHẬP KHẨU</a:t>
            </a:r>
            <a:endParaRPr lang="vi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5DDA10-D9B5-4310-B756-D7363B4B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0033870" cy="976978"/>
          </a:xfrm>
        </p:spPr>
        <p:txBody>
          <a:bodyPr>
            <a:normAutofit/>
          </a:bodyPr>
          <a:lstStyle/>
          <a:p>
            <a:r>
              <a:rPr lang="en-US" dirty="0"/>
              <a:t>Cơ </a:t>
            </a:r>
            <a:r>
              <a:rPr lang="en-US" dirty="0" err="1"/>
              <a:t>cấu</a:t>
            </a:r>
            <a:r>
              <a:rPr lang="en-US" dirty="0"/>
              <a:t> thị trường XNK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định với thị trường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F9AB2B"/>
                </a:solidFill>
              </a:rPr>
              <a:t>Hoa</a:t>
            </a:r>
            <a:r>
              <a:rPr lang="en-US" dirty="0">
                <a:solidFill>
                  <a:srgbClr val="F9AB2B"/>
                </a:solidFill>
              </a:rPr>
              <a:t> </a:t>
            </a:r>
            <a:r>
              <a:rPr lang="en-US" dirty="0" err="1">
                <a:solidFill>
                  <a:srgbClr val="F9AB2B"/>
                </a:solidFill>
              </a:rPr>
              <a:t>Kỳ</a:t>
            </a:r>
            <a:r>
              <a:rPr lang="en-US" dirty="0">
                <a:solidFill>
                  <a:srgbClr val="F9AB2B"/>
                </a:solidFill>
              </a:rPr>
              <a:t> </a:t>
            </a:r>
            <a:r>
              <a:rPr lang="en-US" dirty="0"/>
              <a:t>và thị trường nhập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rgbClr val="B79B05"/>
                </a:solidFill>
              </a:rPr>
              <a:t>Trung </a:t>
            </a:r>
            <a:r>
              <a:rPr lang="en-US" dirty="0" err="1">
                <a:solidFill>
                  <a:srgbClr val="B79B05"/>
                </a:solidFill>
              </a:rPr>
              <a:t>Quốc</a:t>
            </a:r>
            <a:endParaRPr lang="vi-VN" dirty="0">
              <a:solidFill>
                <a:srgbClr val="B79B05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0158E9-14B6-4901-9478-10CBF51DF689}"/>
              </a:ext>
            </a:extLst>
          </p:cNvPr>
          <p:cNvGrpSpPr/>
          <p:nvPr/>
        </p:nvGrpSpPr>
        <p:grpSpPr>
          <a:xfrm>
            <a:off x="771781" y="1651820"/>
            <a:ext cx="9769532" cy="4592155"/>
            <a:chOff x="1694274" y="1496906"/>
            <a:chExt cx="10216945" cy="4802461"/>
          </a:xfrm>
        </p:grpSpPr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0E1C7FBC-5A1E-4EC9-B27A-C4343E8361D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18713968"/>
                </p:ext>
              </p:extLst>
            </p:nvPr>
          </p:nvGraphicFramePr>
          <p:xfrm>
            <a:off x="1694274" y="1496906"/>
            <a:ext cx="5132439" cy="43781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A93D1D86-EE62-4649-9A89-1A8F1DDF0D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12872238"/>
                </p:ext>
              </p:extLst>
            </p:nvPr>
          </p:nvGraphicFramePr>
          <p:xfrm>
            <a:off x="6828503" y="1496906"/>
            <a:ext cx="5082716" cy="43781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83A508-581B-488C-9EA3-9CB4332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495"/>
            <a:stretch/>
          </p:blipFill>
          <p:spPr>
            <a:xfrm>
              <a:off x="2915217" y="5702466"/>
              <a:ext cx="7314815" cy="5969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3934F2-1EC7-4A2F-A369-78FFBEEDACEA}"/>
              </a:ext>
            </a:extLst>
          </p:cNvPr>
          <p:cNvSpPr txBox="1"/>
          <p:nvPr/>
        </p:nvSpPr>
        <p:spPr>
          <a:xfrm>
            <a:off x="8352787" y="3357091"/>
            <a:ext cx="116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Trung </a:t>
            </a:r>
            <a:r>
              <a:rPr lang="en-US" sz="1400" dirty="0" err="1"/>
              <a:t>Quốc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0E91A-CC21-40EB-B81C-35951C62C1A1}"/>
              </a:ext>
            </a:extLst>
          </p:cNvPr>
          <p:cNvSpPr txBox="1"/>
          <p:nvPr/>
        </p:nvSpPr>
        <p:spPr>
          <a:xfrm>
            <a:off x="1939257" y="4221519"/>
            <a:ext cx="116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Hoa</a:t>
            </a:r>
            <a:r>
              <a:rPr lang="en-US" sz="1400" dirty="0"/>
              <a:t> </a:t>
            </a:r>
            <a:r>
              <a:rPr lang="en-US" sz="1400" dirty="0" err="1"/>
              <a:t>Kỳ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88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3DA9-A9D6-49B6-A7B5-B8213719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D05B-7DF9-4072-A22B-69FA7930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844392"/>
            <a:ext cx="5088244" cy="1469080"/>
          </a:xfrm>
        </p:spPr>
        <p:txBody>
          <a:bodyPr/>
          <a:lstStyle/>
          <a:p>
            <a:r>
              <a:rPr lang="vi-VN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Bộ Công Thương dự báo xuất khẩu cả năm 2021 ước đạt khoảng 313 tỷ USD, tăng khoảng 10,7% so với năm 2020, 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có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xuất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siêu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thương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en-US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mại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và </a:t>
            </a:r>
            <a:r>
              <a:rPr lang="vi-VN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vượt</a:t>
            </a:r>
            <a:r>
              <a:rPr lang="vi-VN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mục</a:t>
            </a:r>
            <a:r>
              <a:rPr lang="vi-VN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tiêu </a:t>
            </a:r>
            <a:r>
              <a:rPr lang="vi-VN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Chính</a:t>
            </a:r>
            <a:r>
              <a:rPr lang="vi-VN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</a:t>
            </a:r>
            <a:r>
              <a:rPr lang="vi-VN" b="0" i="0" dirty="0" err="1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phủ</a:t>
            </a:r>
            <a:r>
              <a:rPr lang="vi-VN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giao</a:t>
            </a:r>
            <a:r>
              <a:rPr lang="en-US" b="0" i="0" dirty="0">
                <a:solidFill>
                  <a:srgbClr val="252525"/>
                </a:solidFill>
                <a:effectLst/>
                <a:latin typeface="AG DaxProRegular" panose="02000506060000020004" pitchFamily="50" charset="0"/>
              </a:rPr>
              <a:t> trong năm 2021.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D4D39-45CD-4639-8798-CD775C568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Dự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nhập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năm 2021</a:t>
            </a:r>
          </a:p>
        </p:txBody>
      </p:sp>
      <p:pic>
        <p:nvPicPr>
          <p:cNvPr id="5122" name="Picture 2" descr="Hàng hóa được vận chuyển nhanh chóng từ cảng Sài Gòn đến cảng Transvina -  Công ty vận tải đường thủy đường biển Nội địa quốc tế">
            <a:extLst>
              <a:ext uri="{FF2B5EF4-FFF2-40B4-BE49-F238E27FC236}">
                <a16:creationId xmlns:a16="http://schemas.microsoft.com/office/drawing/2014/main" id="{B3B6F633-19D5-41C8-A4FD-B077C6AA2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43" y="1844392"/>
            <a:ext cx="6094434" cy="30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5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ext, water, outdoor, boat&#10;&#10;Description automatically generated">
            <a:extLst>
              <a:ext uri="{FF2B5EF4-FFF2-40B4-BE49-F238E27FC236}">
                <a16:creationId xmlns:a16="http://schemas.microsoft.com/office/drawing/2014/main" id="{608F360F-6C54-4569-94C7-0E6D359544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" b="16882"/>
          <a:stretch/>
        </p:blipFill>
        <p:spPr>
          <a:xfrm>
            <a:off x="1535631" y="2408766"/>
            <a:ext cx="3502036" cy="2256367"/>
          </a:xfrm>
        </p:spPr>
      </p:pic>
      <p:pic>
        <p:nvPicPr>
          <p:cNvPr id="10" name="Picture Placeholder 9" descr="A picture containing water, outdoor, boat, several&#10;&#10;Description automatically generated">
            <a:extLst>
              <a:ext uri="{FF2B5EF4-FFF2-40B4-BE49-F238E27FC236}">
                <a16:creationId xmlns:a16="http://schemas.microsoft.com/office/drawing/2014/main" id="{B236AC73-4CB2-4A15-B7C7-197AE9244B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" b="1678"/>
          <a:stretch/>
        </p:blipFill>
        <p:spPr/>
      </p:pic>
      <p:pic>
        <p:nvPicPr>
          <p:cNvPr id="5" name="Picture Placeholder 4" descr="A picture containing cargo container, outdoor, outdoor object&#10;&#10;Description automatically generated">
            <a:extLst>
              <a:ext uri="{FF2B5EF4-FFF2-40B4-BE49-F238E27FC236}">
                <a16:creationId xmlns:a16="http://schemas.microsoft.com/office/drawing/2014/main" id="{93C358B1-21F2-4B6F-A34B-95B8B3FEE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1678" b="1678"/>
          <a:stretch/>
        </p:blipFill>
        <p:spPr>
          <a:xfrm>
            <a:off x="8689964" y="2408766"/>
            <a:ext cx="3502036" cy="2256367"/>
          </a:xfr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4884E201-C8F6-4F6D-8F1A-7564EC51E6A8}"/>
              </a:ext>
            </a:extLst>
          </p:cNvPr>
          <p:cNvSpPr txBox="1">
            <a:spLocks/>
          </p:cNvSpPr>
          <p:nvPr/>
        </p:nvSpPr>
        <p:spPr>
          <a:xfrm>
            <a:off x="1408614" y="1449421"/>
            <a:ext cx="10399928" cy="959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Ảnh </a:t>
            </a:r>
            <a:r>
              <a:rPr lang="en-US" dirty="0" err="1"/>
              <a:t>hưởng</a:t>
            </a:r>
            <a:r>
              <a:rPr lang="en-US" dirty="0"/>
              <a:t> của COVID-19 </a:t>
            </a:r>
            <a:r>
              <a:rPr lang="en-US" dirty="0" err="1"/>
              <a:t>đến</a:t>
            </a:r>
            <a:r>
              <a:rPr lang="en-US" dirty="0"/>
              <a:t> doanh nghiệp XNK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B37FD-655B-4014-91B3-C98A4ECEA531}"/>
              </a:ext>
            </a:extLst>
          </p:cNvPr>
          <p:cNvSpPr txBox="1"/>
          <p:nvPr/>
        </p:nvSpPr>
        <p:spPr>
          <a:xfrm>
            <a:off x="1535631" y="4846765"/>
            <a:ext cx="3053302" cy="624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Ảnh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hưởng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của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đại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dịch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tới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doanh nghiệp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xuất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nhập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khẩu</a:t>
            </a:r>
            <a:endParaRPr lang="en-US" sz="1400" b="0" i="0" dirty="0"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D1B19-A9E2-4BCE-AEDF-9A6F510019F9}"/>
              </a:ext>
            </a:extLst>
          </p:cNvPr>
          <p:cNvSpPr txBox="1"/>
          <p:nvPr/>
        </p:nvSpPr>
        <p:spPr>
          <a:xfrm>
            <a:off x="5112796" y="4846765"/>
            <a:ext cx="3411771" cy="62465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Kh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ả năng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cầm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cự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của doanh nghiệp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trước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tình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trạng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giãn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cách và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phong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tỏa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tạm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thời</a:t>
            </a:r>
            <a:endParaRPr lang="en-US" sz="1400" b="0" i="0" kern="1200" dirty="0">
              <a:solidFill>
                <a:schemeClr val="tx1"/>
              </a:solidFill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C6862-95D4-4EE5-B588-571464291F5A}"/>
              </a:ext>
            </a:extLst>
          </p:cNvPr>
          <p:cNvSpPr txBox="1"/>
          <p:nvPr/>
        </p:nvSpPr>
        <p:spPr>
          <a:xfrm>
            <a:off x="8689963" y="4846765"/>
            <a:ext cx="3315223" cy="9047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0" i="0" kern="1200" dirty="0" err="1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Đánh</a:t>
            </a:r>
            <a:r>
              <a:rPr lang="en-US" sz="1400" b="0" i="0" kern="1200" dirty="0">
                <a:solidFill>
                  <a:schemeClr val="tx1"/>
                </a:solidFill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giá của doan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h nghiệp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xuất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nhập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khẩu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về các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biện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pháp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phòng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chống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dịch</a:t>
            </a:r>
            <a:r>
              <a:rPr lang="en-US" sz="14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COVID-19</a:t>
            </a:r>
            <a:endParaRPr lang="en-US" sz="1400" b="0" i="0" kern="1200" dirty="0">
              <a:solidFill>
                <a:schemeClr val="tx1"/>
              </a:solidFill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911A1-A8BC-4008-8BEC-61EA6076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5D129-A5BE-480D-8308-55FECFBF9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374710" cy="796613"/>
          </a:xfrm>
        </p:spPr>
        <p:txBody>
          <a:bodyPr>
            <a:normAutofit/>
          </a:bodyPr>
          <a:lstStyle/>
          <a:p>
            <a:r>
              <a:rPr lang="en-GB" dirty="0" err="1"/>
              <a:t>Khoảng</a:t>
            </a:r>
            <a:r>
              <a:rPr lang="en-GB" dirty="0"/>
              <a:t> 93%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XNK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hưởng</a:t>
            </a:r>
            <a:r>
              <a:rPr lang="en-GB" dirty="0"/>
              <a:t> </a:t>
            </a:r>
            <a:r>
              <a:rPr lang="en-GB" dirty="0" err="1"/>
              <a:t>xấu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COVID-19 </a:t>
            </a:r>
            <a:r>
              <a:rPr lang="en-GB" dirty="0" err="1"/>
              <a:t>năm</a:t>
            </a:r>
            <a:r>
              <a:rPr lang="en-GB" dirty="0"/>
              <a:t> 2021</a:t>
            </a:r>
            <a:endParaRPr lang="vi-VN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583C03B-0838-48C2-9E2B-314CE62A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266"/>
          <a:stretch/>
        </p:blipFill>
        <p:spPr>
          <a:xfrm>
            <a:off x="407987" y="1814496"/>
            <a:ext cx="7491829" cy="42320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B6804-D8DD-4845-A8FA-4D66EEA917CB}"/>
              </a:ext>
            </a:extLst>
          </p:cNvPr>
          <p:cNvGrpSpPr/>
          <p:nvPr/>
        </p:nvGrpSpPr>
        <p:grpSpPr>
          <a:xfrm>
            <a:off x="8552753" y="2885158"/>
            <a:ext cx="3229945" cy="2886377"/>
            <a:chOff x="7005710" y="1960426"/>
            <a:chExt cx="4523719" cy="4042532"/>
          </a:xfrm>
        </p:grpSpPr>
        <p:pic>
          <p:nvPicPr>
            <p:cNvPr id="5" name="Picture 4" descr="A picture containing floor, indoor&#10;&#10;Description automatically generated">
              <a:extLst>
                <a:ext uri="{FF2B5EF4-FFF2-40B4-BE49-F238E27FC236}">
                  <a16:creationId xmlns:a16="http://schemas.microsoft.com/office/drawing/2014/main" id="{7DF56DD9-BAB0-4296-B2EC-05B92B226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7005710" y="3827680"/>
              <a:ext cx="2175278" cy="2175278"/>
            </a:xfrm>
            <a:custGeom>
              <a:avLst/>
              <a:gdLst>
                <a:gd name="connsiteX0" fmla="*/ 1069244 w 2138488"/>
                <a:gd name="connsiteY0" fmla="*/ 0 h 2138488"/>
                <a:gd name="connsiteX1" fmla="*/ 2138488 w 2138488"/>
                <a:gd name="connsiteY1" fmla="*/ 1069244 h 2138488"/>
                <a:gd name="connsiteX2" fmla="*/ 1069244 w 2138488"/>
                <a:gd name="connsiteY2" fmla="*/ 2138488 h 2138488"/>
                <a:gd name="connsiteX3" fmla="*/ 0 w 2138488"/>
                <a:gd name="connsiteY3" fmla="*/ 1069244 h 2138488"/>
                <a:gd name="connsiteX4" fmla="*/ 1069244 w 2138488"/>
                <a:gd name="connsiteY4" fmla="*/ 0 h 213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8488" h="2138488">
                  <a:moveTo>
                    <a:pt x="1069244" y="0"/>
                  </a:moveTo>
                  <a:cubicBezTo>
                    <a:pt x="1659771" y="0"/>
                    <a:pt x="2138488" y="478717"/>
                    <a:pt x="2138488" y="1069244"/>
                  </a:cubicBezTo>
                  <a:cubicBezTo>
                    <a:pt x="2138488" y="1659771"/>
                    <a:pt x="1659771" y="2138488"/>
                    <a:pt x="1069244" y="2138488"/>
                  </a:cubicBezTo>
                  <a:cubicBezTo>
                    <a:pt x="478717" y="2138488"/>
                    <a:pt x="0" y="1659771"/>
                    <a:pt x="0" y="1069244"/>
                  </a:cubicBezTo>
                  <a:cubicBezTo>
                    <a:pt x="0" y="478717"/>
                    <a:pt x="478717" y="0"/>
                    <a:pt x="1069244" y="0"/>
                  </a:cubicBezTo>
                  <a:close/>
                </a:path>
              </a:pathLst>
            </a:custGeom>
            <a:ln w="19050">
              <a:solidFill>
                <a:srgbClr val="FFC000"/>
              </a:solidFill>
            </a:ln>
          </p:spPr>
        </p:pic>
        <p:pic>
          <p:nvPicPr>
            <p:cNvPr id="7" name="Picture 6" descr="A picture containing plane, ground, outdoor, aircraft&#10;&#10;Description automatically generated">
              <a:extLst>
                <a:ext uri="{FF2B5EF4-FFF2-40B4-BE49-F238E27FC236}">
                  <a16:creationId xmlns:a16="http://schemas.microsoft.com/office/drawing/2014/main" id="{80E5EDAF-551E-408E-97A3-28FA0D9A3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36" r="15714"/>
            <a:stretch/>
          </p:blipFill>
          <p:spPr>
            <a:xfrm>
              <a:off x="7999521" y="1960426"/>
              <a:ext cx="2954893" cy="2954893"/>
            </a:xfrm>
            <a:custGeom>
              <a:avLst/>
              <a:gdLst>
                <a:gd name="connsiteX0" fmla="*/ 1348263 w 2696526"/>
                <a:gd name="connsiteY0" fmla="*/ 0 h 2696526"/>
                <a:gd name="connsiteX1" fmla="*/ 2696526 w 2696526"/>
                <a:gd name="connsiteY1" fmla="*/ 1348263 h 2696526"/>
                <a:gd name="connsiteX2" fmla="*/ 1348263 w 2696526"/>
                <a:gd name="connsiteY2" fmla="*/ 2696526 h 2696526"/>
                <a:gd name="connsiteX3" fmla="*/ 0 w 2696526"/>
                <a:gd name="connsiteY3" fmla="*/ 1348263 h 2696526"/>
                <a:gd name="connsiteX4" fmla="*/ 1348263 w 2696526"/>
                <a:gd name="connsiteY4" fmla="*/ 0 h 269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6526" h="2696526">
                  <a:moveTo>
                    <a:pt x="1348263" y="0"/>
                  </a:moveTo>
                  <a:cubicBezTo>
                    <a:pt x="2092888" y="0"/>
                    <a:pt x="2696526" y="603638"/>
                    <a:pt x="2696526" y="1348263"/>
                  </a:cubicBezTo>
                  <a:cubicBezTo>
                    <a:pt x="2696526" y="2092888"/>
                    <a:pt x="2092888" y="2696526"/>
                    <a:pt x="1348263" y="2696526"/>
                  </a:cubicBezTo>
                  <a:cubicBezTo>
                    <a:pt x="603638" y="2696526"/>
                    <a:pt x="0" y="2092888"/>
                    <a:pt x="0" y="1348263"/>
                  </a:cubicBezTo>
                  <a:cubicBezTo>
                    <a:pt x="0" y="603638"/>
                    <a:pt x="603638" y="0"/>
                    <a:pt x="1348263" y="0"/>
                  </a:cubicBezTo>
                  <a:close/>
                </a:path>
              </a:pathLst>
            </a:custGeom>
            <a:ln w="19050">
              <a:solidFill>
                <a:schemeClr val="accent3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785865-B13A-4740-9288-F47FAF2D0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" t="9523" r="41970" b="6421"/>
            <a:stretch/>
          </p:blipFill>
          <p:spPr>
            <a:xfrm>
              <a:off x="9879663" y="4108851"/>
              <a:ext cx="1649766" cy="1649766"/>
            </a:xfrm>
            <a:custGeom>
              <a:avLst/>
              <a:gdLst>
                <a:gd name="connsiteX0" fmla="*/ 833912 w 1667824"/>
                <a:gd name="connsiteY0" fmla="*/ 0 h 1667824"/>
                <a:gd name="connsiteX1" fmla="*/ 1667824 w 1667824"/>
                <a:gd name="connsiteY1" fmla="*/ 833912 h 1667824"/>
                <a:gd name="connsiteX2" fmla="*/ 833912 w 1667824"/>
                <a:gd name="connsiteY2" fmla="*/ 1667824 h 1667824"/>
                <a:gd name="connsiteX3" fmla="*/ 0 w 1667824"/>
                <a:gd name="connsiteY3" fmla="*/ 833912 h 1667824"/>
                <a:gd name="connsiteX4" fmla="*/ 833912 w 1667824"/>
                <a:gd name="connsiteY4" fmla="*/ 0 h 166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7824" h="1667824">
                  <a:moveTo>
                    <a:pt x="833912" y="0"/>
                  </a:moveTo>
                  <a:cubicBezTo>
                    <a:pt x="1294469" y="0"/>
                    <a:pt x="1667824" y="373355"/>
                    <a:pt x="1667824" y="833912"/>
                  </a:cubicBezTo>
                  <a:cubicBezTo>
                    <a:pt x="1667824" y="1294469"/>
                    <a:pt x="1294469" y="1667824"/>
                    <a:pt x="833912" y="1667824"/>
                  </a:cubicBezTo>
                  <a:cubicBezTo>
                    <a:pt x="373355" y="1667824"/>
                    <a:pt x="0" y="1294469"/>
                    <a:pt x="0" y="833912"/>
                  </a:cubicBezTo>
                  <a:cubicBezTo>
                    <a:pt x="0" y="373355"/>
                    <a:pt x="373355" y="0"/>
                    <a:pt x="833912" y="0"/>
                  </a:cubicBezTo>
                  <a:close/>
                </a:path>
              </a:pathLst>
            </a:cu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AB7BE8-1ACB-8348-8358-E7163D191890}"/>
              </a:ext>
            </a:extLst>
          </p:cNvPr>
          <p:cNvSpPr txBox="1"/>
          <p:nvPr/>
        </p:nvSpPr>
        <p:spPr>
          <a:xfrm>
            <a:off x="8343900" y="1371600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246277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2202-9CBF-441A-A13B-64BBCC32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73881-4EE5-46D0-8CF5-DE0075F03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374710" cy="865188"/>
          </a:xfrm>
        </p:spPr>
        <p:txBody>
          <a:bodyPr>
            <a:normAutofit/>
          </a:bodyPr>
          <a:lstStyle/>
          <a:p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kho</a:t>
            </a:r>
            <a:r>
              <a:rPr lang="en-GB" dirty="0"/>
              <a:t> </a:t>
            </a:r>
            <a:r>
              <a:rPr lang="en-GB" dirty="0" err="1"/>
              <a:t>bãi</a:t>
            </a:r>
            <a:r>
              <a:rPr lang="en-GB" dirty="0"/>
              <a:t>, </a:t>
            </a:r>
            <a:r>
              <a:rPr lang="en-GB" dirty="0" err="1"/>
              <a:t>vận</a:t>
            </a:r>
            <a:r>
              <a:rPr lang="en-GB" dirty="0"/>
              <a:t> </a:t>
            </a:r>
            <a:r>
              <a:rPr lang="en-GB" dirty="0" err="1"/>
              <a:t>tải</a:t>
            </a:r>
            <a:r>
              <a:rPr lang="en-GB" dirty="0"/>
              <a:t>,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khẩu</a:t>
            </a:r>
            <a:r>
              <a:rPr lang="en-GB" dirty="0"/>
              <a:t> </a:t>
            </a:r>
            <a:r>
              <a:rPr lang="en-GB" dirty="0" err="1"/>
              <a:t>hàng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, </a:t>
            </a:r>
            <a:r>
              <a:rPr lang="en-GB" dirty="0" err="1"/>
              <a:t>dệt</a:t>
            </a:r>
            <a:r>
              <a:rPr lang="en-GB" dirty="0"/>
              <a:t> may,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GB" dirty="0" err="1"/>
              <a:t>gỗ</a:t>
            </a:r>
            <a:r>
              <a:rPr lang="en-GB" dirty="0"/>
              <a:t> </a:t>
            </a:r>
            <a:r>
              <a:rPr lang="en-GB" dirty="0" err="1"/>
              <a:t>chịu</a:t>
            </a:r>
            <a:r>
              <a:rPr lang="en-GB" dirty="0"/>
              <a:t> </a:t>
            </a:r>
            <a:r>
              <a:rPr lang="en-GB" dirty="0" err="1"/>
              <a:t>tác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rất</a:t>
            </a:r>
            <a:r>
              <a:rPr lang="en-GB" dirty="0"/>
              <a:t> </a:t>
            </a:r>
            <a:r>
              <a:rPr lang="en-GB" dirty="0" err="1"/>
              <a:t>tiêu</a:t>
            </a:r>
            <a:r>
              <a:rPr lang="en-GB" dirty="0"/>
              <a:t> </a:t>
            </a:r>
            <a:r>
              <a:rPr lang="en-GB" dirty="0" err="1"/>
              <a:t>cực</a:t>
            </a:r>
            <a:r>
              <a:rPr lang="en-GB" dirty="0"/>
              <a:t> </a:t>
            </a:r>
            <a:r>
              <a:rPr lang="en-GB" dirty="0" err="1"/>
              <a:t>bởi</a:t>
            </a:r>
            <a:r>
              <a:rPr lang="en-GB" dirty="0"/>
              <a:t> </a:t>
            </a:r>
            <a:r>
              <a:rPr lang="en-GB" dirty="0" err="1"/>
              <a:t>dịch</a:t>
            </a:r>
            <a:r>
              <a:rPr lang="en-GB" dirty="0"/>
              <a:t> </a:t>
            </a:r>
            <a:r>
              <a:rPr lang="en-GB" dirty="0" err="1"/>
              <a:t>bệnh</a:t>
            </a:r>
            <a:endParaRPr lang="vi-VN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8561A536-F473-477D-B310-81155870C9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571905"/>
              </p:ext>
            </p:extLst>
          </p:nvPr>
        </p:nvGraphicFramePr>
        <p:xfrm>
          <a:off x="407988" y="1811868"/>
          <a:ext cx="10939566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4FC2EF-413B-F446-90EC-B3550CCAAD49}"/>
              </a:ext>
            </a:extLst>
          </p:cNvPr>
          <p:cNvSpPr txBox="1"/>
          <p:nvPr/>
        </p:nvSpPr>
        <p:spPr>
          <a:xfrm>
            <a:off x="8483600" y="1242552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28804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C4EA-6DEB-40EF-AE38-A28B85FF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C09FE-7B9F-423C-87C4-23826937B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0864615" cy="1122543"/>
          </a:xfrm>
        </p:spPr>
        <p:txBody>
          <a:bodyPr>
            <a:normAutofit/>
          </a:bodyPr>
          <a:lstStyle/>
          <a:p>
            <a:r>
              <a:rPr lang="en-GB" dirty="0" err="1"/>
              <a:t>Đa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</a:t>
            </a:r>
            <a:r>
              <a:rPr lang="en-GB" dirty="0" err="1"/>
              <a:t>tác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tiêu</a:t>
            </a:r>
            <a:r>
              <a:rPr lang="en-GB" dirty="0"/>
              <a:t> </a:t>
            </a:r>
            <a:r>
              <a:rPr lang="en-GB" dirty="0" err="1"/>
              <a:t>cực</a:t>
            </a:r>
            <a:r>
              <a:rPr lang="en-GB" dirty="0"/>
              <a:t> ở </a:t>
            </a:r>
            <a:r>
              <a:rPr lang="en-GB" dirty="0" err="1"/>
              <a:t>những</a:t>
            </a:r>
            <a:r>
              <a:rPr lang="en-GB" dirty="0"/>
              <a:t> </a:t>
            </a:r>
            <a:r>
              <a:rPr lang="en-GB" dirty="0" err="1"/>
              <a:t>khía</a:t>
            </a:r>
            <a:r>
              <a:rPr lang="en-GB" dirty="0"/>
              <a:t> </a:t>
            </a:r>
            <a:r>
              <a:rPr lang="en-GB" dirty="0" err="1"/>
              <a:t>cạnh</a:t>
            </a:r>
            <a:r>
              <a:rPr lang="en-GB" dirty="0"/>
              <a:t> </a:t>
            </a:r>
            <a:r>
              <a:rPr lang="en-GB" dirty="0" err="1"/>
              <a:t>như</a:t>
            </a:r>
            <a:r>
              <a:rPr lang="en-GB" dirty="0"/>
              <a:t> </a:t>
            </a:r>
            <a:r>
              <a:rPr lang="en-GB" dirty="0" err="1"/>
              <a:t>chuỗi</a:t>
            </a:r>
            <a:r>
              <a:rPr lang="en-GB" dirty="0"/>
              <a:t> </a:t>
            </a:r>
            <a:r>
              <a:rPr lang="en-GB" dirty="0" err="1"/>
              <a:t>cung</a:t>
            </a:r>
            <a:r>
              <a:rPr lang="en-GB" dirty="0"/>
              <a:t> </a:t>
            </a:r>
            <a:r>
              <a:rPr lang="en-GB" dirty="0" err="1"/>
              <a:t>ứng</a:t>
            </a:r>
            <a:r>
              <a:rPr lang="en-GB" dirty="0"/>
              <a:t>, </a:t>
            </a:r>
            <a:r>
              <a:rPr lang="en-GB" dirty="0" err="1"/>
              <a:t>tiếp</a:t>
            </a:r>
            <a:r>
              <a:rPr lang="en-GB" dirty="0"/>
              <a:t> </a:t>
            </a:r>
            <a:r>
              <a:rPr lang="en-GB" dirty="0" err="1"/>
              <a:t>cận</a:t>
            </a:r>
            <a:r>
              <a:rPr lang="en-GB" dirty="0"/>
              <a:t> </a:t>
            </a:r>
            <a:r>
              <a:rPr lang="en-GB" dirty="0" err="1"/>
              <a:t>khách</a:t>
            </a:r>
            <a:r>
              <a:rPr lang="en-GB" dirty="0"/>
              <a:t> </a:t>
            </a:r>
            <a:r>
              <a:rPr lang="en-GB" dirty="0" err="1"/>
              <a:t>hàng</a:t>
            </a:r>
            <a:r>
              <a:rPr lang="en-GB" dirty="0"/>
              <a:t>, </a:t>
            </a:r>
            <a:r>
              <a:rPr lang="en-GB" dirty="0" err="1"/>
              <a:t>dòng</a:t>
            </a:r>
            <a:r>
              <a:rPr lang="en-GB" dirty="0"/>
              <a:t> </a:t>
            </a:r>
            <a:r>
              <a:rPr lang="en-GB" dirty="0" err="1"/>
              <a:t>tiền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duy</a:t>
            </a:r>
            <a:r>
              <a:rPr lang="en-GB" dirty="0"/>
              <a:t> </a:t>
            </a:r>
            <a:r>
              <a:rPr lang="en-GB" dirty="0" err="1"/>
              <a:t>trì</a:t>
            </a:r>
            <a:r>
              <a:rPr lang="en-GB" dirty="0"/>
              <a:t> </a:t>
            </a:r>
            <a:r>
              <a:rPr lang="en-GB" dirty="0" err="1"/>
              <a:t>lực</a:t>
            </a:r>
            <a:r>
              <a:rPr lang="en-GB" dirty="0"/>
              <a:t> </a:t>
            </a:r>
            <a:r>
              <a:rPr lang="en-GB" dirty="0" err="1"/>
              <a:t>lượng</a:t>
            </a:r>
            <a:r>
              <a:rPr lang="en-GB" dirty="0"/>
              <a:t> lao </a:t>
            </a:r>
            <a:r>
              <a:rPr lang="en-GB" dirty="0" err="1"/>
              <a:t>động</a:t>
            </a:r>
            <a:endParaRPr lang="vi-VN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D2BAD12-F2E8-4148-BDD0-9ECD3E7C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944867"/>
            <a:ext cx="6460724" cy="4307150"/>
          </a:xfrm>
          <a:prstGeom prst="rect">
            <a:avLst/>
          </a:prstGeom>
        </p:spPr>
      </p:pic>
      <p:pic>
        <p:nvPicPr>
          <p:cNvPr id="6146" name="Picture 2" descr="How COVID-19 Put The Food Supply Chain Under Pressure - The One Brief">
            <a:extLst>
              <a:ext uri="{FF2B5EF4-FFF2-40B4-BE49-F238E27FC236}">
                <a16:creationId xmlns:a16="http://schemas.microsoft.com/office/drawing/2014/main" id="{DBD631A2-D268-4558-84DA-B503513F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5" y="4311257"/>
            <a:ext cx="3864076" cy="186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CD71C-DE70-BF43-8D41-D4B1A647151F}"/>
              </a:ext>
            </a:extLst>
          </p:cNvPr>
          <p:cNvSpPr txBox="1"/>
          <p:nvPr/>
        </p:nvSpPr>
        <p:spPr>
          <a:xfrm>
            <a:off x="7960441" y="2085078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18876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06EB-FCFB-4513-ACFA-BE37D9D3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8B0C3-6E42-4C54-A1FB-9DBB50ED9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822325"/>
            <a:ext cx="11554163" cy="641350"/>
          </a:xfrm>
        </p:spPr>
        <p:txBody>
          <a:bodyPr>
            <a:normAutofit/>
          </a:bodyPr>
          <a:lstStyle/>
          <a:p>
            <a:r>
              <a:rPr lang="en-GB" dirty="0" err="1"/>
              <a:t>Ảnh</a:t>
            </a:r>
            <a:r>
              <a:rPr lang="en-GB" dirty="0"/>
              <a:t> </a:t>
            </a:r>
            <a:r>
              <a:rPr lang="en-GB" dirty="0" err="1"/>
              <a:t>hưởng</a:t>
            </a:r>
            <a:r>
              <a:rPr lang="en-GB" dirty="0"/>
              <a:t> </a:t>
            </a:r>
            <a:r>
              <a:rPr lang="en-GB" dirty="0" err="1"/>
              <a:t>cụ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khẩu</a:t>
            </a:r>
            <a:r>
              <a:rPr lang="en-GB" dirty="0"/>
              <a:t> ở </a:t>
            </a:r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err="1"/>
              <a:t>ngành</a:t>
            </a:r>
            <a:r>
              <a:rPr lang="en-GB" dirty="0"/>
              <a:t> </a:t>
            </a:r>
            <a:r>
              <a:rPr lang="en-GB" dirty="0" err="1"/>
              <a:t>hàng</a:t>
            </a:r>
            <a:r>
              <a:rPr lang="en-GB" dirty="0"/>
              <a:t> </a:t>
            </a:r>
            <a:r>
              <a:rPr lang="en-GB" dirty="0" err="1"/>
              <a:t>chính</a:t>
            </a:r>
            <a:endParaRPr lang="vi-VN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8CA9755-1D3E-4322-BA8A-BA97B469A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2"/>
          <a:stretch/>
        </p:blipFill>
        <p:spPr>
          <a:xfrm>
            <a:off x="389781" y="1423140"/>
            <a:ext cx="8619308" cy="4783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7A3DB-34BE-FD4B-8B81-080B33A9D718}"/>
              </a:ext>
            </a:extLst>
          </p:cNvPr>
          <p:cNvSpPr txBox="1"/>
          <p:nvPr/>
        </p:nvSpPr>
        <p:spPr>
          <a:xfrm>
            <a:off x="9258300" y="1371600"/>
            <a:ext cx="262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27472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5014-3CEF-48DB-9E3D-EBC1099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FF97F-7CD0-4012-8348-0188800F4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374710" cy="1021465"/>
          </a:xfrm>
        </p:spPr>
        <p:txBody>
          <a:bodyPr>
            <a:normAutofit/>
          </a:bodyPr>
          <a:lstStyle/>
          <a:p>
            <a:r>
              <a:rPr lang="en-GB" dirty="0" err="1"/>
              <a:t>Khoảng</a:t>
            </a:r>
            <a:r>
              <a:rPr lang="en-GB" dirty="0"/>
              <a:t> 98%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XNK </a:t>
            </a:r>
            <a:r>
              <a:rPr lang="en-GB" dirty="0" err="1"/>
              <a:t>tham</a:t>
            </a:r>
            <a:r>
              <a:rPr lang="en-GB" dirty="0"/>
              <a:t> </a:t>
            </a:r>
            <a:r>
              <a:rPr lang="en-GB" dirty="0" err="1"/>
              <a:t>gia</a:t>
            </a:r>
            <a:r>
              <a:rPr lang="en-GB" dirty="0"/>
              <a:t> </a:t>
            </a:r>
            <a:r>
              <a:rPr lang="en-GB" dirty="0" err="1"/>
              <a:t>khảo</a:t>
            </a:r>
            <a:r>
              <a:rPr lang="en-GB" dirty="0"/>
              <a:t> </a:t>
            </a:r>
            <a:r>
              <a:rPr lang="en-GB" dirty="0" err="1"/>
              <a:t>sát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biết</a:t>
            </a:r>
            <a:r>
              <a:rPr lang="en-GB" dirty="0"/>
              <a:t> </a:t>
            </a:r>
            <a:r>
              <a:rPr lang="en-GB" dirty="0" err="1"/>
              <a:t>đã</a:t>
            </a:r>
            <a:r>
              <a:rPr lang="en-GB" dirty="0"/>
              <a:t> </a:t>
            </a:r>
            <a:r>
              <a:rPr lang="en-GB" dirty="0" err="1"/>
              <a:t>từng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lao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tạm</a:t>
            </a:r>
            <a:r>
              <a:rPr lang="en-GB" dirty="0"/>
              <a:t> </a:t>
            </a:r>
            <a:r>
              <a:rPr lang="en-GB" dirty="0" err="1"/>
              <a:t>nghỉ</a:t>
            </a:r>
            <a:r>
              <a:rPr lang="en-GB" dirty="0"/>
              <a:t> </a:t>
            </a:r>
            <a:r>
              <a:rPr lang="en-GB" dirty="0" err="1"/>
              <a:t>việc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xảy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dịch</a:t>
            </a:r>
            <a:r>
              <a:rPr lang="en-GB" dirty="0"/>
              <a:t> </a:t>
            </a:r>
            <a:r>
              <a:rPr lang="en-GB" dirty="0" err="1"/>
              <a:t>bệnh</a:t>
            </a:r>
            <a:endParaRPr lang="vi-VN" dirty="0"/>
          </a:p>
        </p:txBody>
      </p:sp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071D2BCF-9AA5-40B0-80D3-68DB3285C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971651"/>
            <a:ext cx="6305301" cy="4203534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A73B010-C17E-4132-BF2F-5549989E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25" y="1971650"/>
            <a:ext cx="4962173" cy="3308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9E9D4-6C6B-1C42-9335-C543017AE127}"/>
              </a:ext>
            </a:extLst>
          </p:cNvPr>
          <p:cNvSpPr txBox="1"/>
          <p:nvPr/>
        </p:nvSpPr>
        <p:spPr>
          <a:xfrm>
            <a:off x="6972300" y="5407626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22022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3F1D6-0E29-4F99-988F-F87FD573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ẢNH HƯỞNG CỦA ĐẠI DỊCH TỚI DOANH NGHIỆP XNK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7A950-CCB3-4F7F-9EE3-74BD74875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524182" cy="1006475"/>
          </a:xfrm>
        </p:spPr>
        <p:txBody>
          <a:bodyPr>
            <a:normAutofit/>
          </a:bodyPr>
          <a:lstStyle/>
          <a:p>
            <a:r>
              <a:rPr lang="en-GB" sz="2500" dirty="0"/>
              <a:t>60,3% </a:t>
            </a:r>
            <a:r>
              <a:rPr lang="en-GB" sz="2500" dirty="0" err="1"/>
              <a:t>doanh</a:t>
            </a:r>
            <a:r>
              <a:rPr lang="en-GB" sz="2500" dirty="0"/>
              <a:t> </a:t>
            </a:r>
            <a:r>
              <a:rPr lang="en-GB" sz="2500" dirty="0" err="1"/>
              <a:t>nghiệp</a:t>
            </a:r>
            <a:r>
              <a:rPr lang="en-GB" sz="2500" dirty="0"/>
              <a:t> XNK </a:t>
            </a:r>
            <a:r>
              <a:rPr lang="en-GB" sz="2500" dirty="0" err="1"/>
              <a:t>dự</a:t>
            </a:r>
            <a:r>
              <a:rPr lang="en-GB" sz="2500" dirty="0"/>
              <a:t> </a:t>
            </a:r>
            <a:r>
              <a:rPr lang="en-GB" sz="2500" dirty="0" err="1"/>
              <a:t>tính</a:t>
            </a:r>
            <a:r>
              <a:rPr lang="en-GB" sz="2500" dirty="0"/>
              <a:t> </a:t>
            </a:r>
            <a:r>
              <a:rPr lang="en-GB" sz="2500" dirty="0" err="1"/>
              <a:t>doanh</a:t>
            </a:r>
            <a:r>
              <a:rPr lang="en-GB" sz="2500" dirty="0"/>
              <a:t> </a:t>
            </a:r>
            <a:r>
              <a:rPr lang="en-GB" sz="2500" dirty="0" err="1"/>
              <a:t>thu</a:t>
            </a:r>
            <a:r>
              <a:rPr lang="en-GB" sz="2500" dirty="0"/>
              <a:t> </a:t>
            </a:r>
            <a:r>
              <a:rPr lang="en-GB" sz="2500" dirty="0" err="1"/>
              <a:t>trong</a:t>
            </a:r>
            <a:r>
              <a:rPr lang="en-GB" sz="2500" dirty="0"/>
              <a:t> </a:t>
            </a:r>
            <a:r>
              <a:rPr lang="en-GB" sz="2500" dirty="0" err="1"/>
              <a:t>năm</a:t>
            </a:r>
            <a:r>
              <a:rPr lang="en-GB" sz="2500" dirty="0"/>
              <a:t> </a:t>
            </a:r>
            <a:r>
              <a:rPr lang="en-GB" sz="2500" dirty="0" err="1"/>
              <a:t>thứ</a:t>
            </a:r>
            <a:r>
              <a:rPr lang="en-GB" sz="2500" dirty="0"/>
              <a:t> </a:t>
            </a:r>
            <a:r>
              <a:rPr lang="en-GB" sz="2500" dirty="0" err="1"/>
              <a:t>hai</a:t>
            </a:r>
            <a:r>
              <a:rPr lang="en-GB" sz="2500" dirty="0"/>
              <a:t> </a:t>
            </a:r>
            <a:r>
              <a:rPr lang="en-GB" sz="2500" dirty="0" err="1"/>
              <a:t>xảy</a:t>
            </a:r>
            <a:r>
              <a:rPr lang="en-GB" sz="2500" dirty="0"/>
              <a:t> </a:t>
            </a:r>
            <a:r>
              <a:rPr lang="en-GB" sz="2500" dirty="0" err="1"/>
              <a:t>ra</a:t>
            </a:r>
            <a:r>
              <a:rPr lang="en-GB" sz="2500" dirty="0"/>
              <a:t> </a:t>
            </a:r>
            <a:r>
              <a:rPr lang="en-GB" sz="2500" dirty="0" err="1"/>
              <a:t>dịch</a:t>
            </a:r>
            <a:r>
              <a:rPr lang="en-GB" sz="2500" dirty="0"/>
              <a:t> </a:t>
            </a:r>
            <a:r>
              <a:rPr lang="en-GB" sz="2500" dirty="0" err="1"/>
              <a:t>bệnh</a:t>
            </a:r>
            <a:r>
              <a:rPr lang="en-GB" sz="2500" dirty="0"/>
              <a:t> (2021) </a:t>
            </a:r>
            <a:r>
              <a:rPr lang="en-GB" sz="2500" dirty="0" err="1"/>
              <a:t>tiếp</a:t>
            </a:r>
            <a:r>
              <a:rPr lang="en-GB" sz="2500" dirty="0"/>
              <a:t> </a:t>
            </a:r>
            <a:r>
              <a:rPr lang="en-GB" sz="2500" dirty="0" err="1"/>
              <a:t>tục</a:t>
            </a:r>
            <a:r>
              <a:rPr lang="en-GB" sz="2500" dirty="0"/>
              <a:t> </a:t>
            </a:r>
            <a:r>
              <a:rPr lang="en-GB" sz="2500" dirty="0" err="1"/>
              <a:t>giảm</a:t>
            </a:r>
            <a:r>
              <a:rPr lang="en-GB" sz="2500" dirty="0"/>
              <a:t> so </a:t>
            </a:r>
            <a:r>
              <a:rPr lang="en-GB" sz="2500" dirty="0" err="1"/>
              <a:t>với</a:t>
            </a:r>
            <a:r>
              <a:rPr lang="en-GB" sz="2500" dirty="0"/>
              <a:t> </a:t>
            </a:r>
            <a:r>
              <a:rPr lang="en-GB" sz="2500" dirty="0" err="1"/>
              <a:t>năm</a:t>
            </a:r>
            <a:r>
              <a:rPr lang="en-GB" sz="2500" dirty="0"/>
              <a:t> </a:t>
            </a:r>
            <a:r>
              <a:rPr lang="en-GB" sz="2500" dirty="0" err="1"/>
              <a:t>thứ</a:t>
            </a:r>
            <a:r>
              <a:rPr lang="en-GB" sz="2500" dirty="0"/>
              <a:t> </a:t>
            </a:r>
            <a:r>
              <a:rPr lang="en-GB" sz="2500" dirty="0" err="1"/>
              <a:t>nhất</a:t>
            </a:r>
            <a:r>
              <a:rPr lang="en-GB" sz="2500" dirty="0"/>
              <a:t> (2020) </a:t>
            </a:r>
            <a:r>
              <a:rPr lang="en-GB" sz="2500" dirty="0" err="1"/>
              <a:t>xảy</a:t>
            </a:r>
            <a:r>
              <a:rPr lang="en-GB" sz="2500" dirty="0"/>
              <a:t> </a:t>
            </a:r>
            <a:r>
              <a:rPr lang="en-GB" sz="2500" dirty="0" err="1"/>
              <a:t>ra</a:t>
            </a:r>
            <a:r>
              <a:rPr lang="en-GB" sz="2500" dirty="0"/>
              <a:t> </a:t>
            </a:r>
            <a:r>
              <a:rPr lang="en-GB" sz="2500" dirty="0" err="1"/>
              <a:t>dịch</a:t>
            </a:r>
            <a:r>
              <a:rPr lang="en-GB" sz="2500" dirty="0"/>
              <a:t> </a:t>
            </a:r>
            <a:r>
              <a:rPr lang="en-GB" sz="2500" dirty="0" err="1"/>
              <a:t>bệnh</a:t>
            </a:r>
            <a:endParaRPr lang="vi-VN" sz="2500" dirty="0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44A670C-769F-4981-826E-301423F5C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0" y="1776281"/>
            <a:ext cx="6535207" cy="4356804"/>
          </a:xfrm>
          <a:prstGeom prst="rect">
            <a:avLst/>
          </a:prstGeom>
        </p:spPr>
      </p:pic>
      <p:pic>
        <p:nvPicPr>
          <p:cNvPr id="7170" name="Picture 2" descr="Today’s service economy is completely dependent on science and finding a vaccine. With no vaccine, we have no recovery. Photograph: iStock">
            <a:extLst>
              <a:ext uri="{FF2B5EF4-FFF2-40B4-BE49-F238E27FC236}">
                <a16:creationId xmlns:a16="http://schemas.microsoft.com/office/drawing/2014/main" id="{50D28DF7-DCC2-48C7-8BAC-9CBED6AF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3" y="4369506"/>
            <a:ext cx="3306711" cy="17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2844A0-8625-4842-8491-D97A053C8085}"/>
              </a:ext>
            </a:extLst>
          </p:cNvPr>
          <p:cNvSpPr txBox="1"/>
          <p:nvPr/>
        </p:nvSpPr>
        <p:spPr>
          <a:xfrm>
            <a:off x="7904828" y="1776281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23571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636D-D1FF-4873-910D-A6C3CD74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4700A-A3DF-4F7B-99F6-A3FB880C0E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374710" cy="112912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Trong </a:t>
            </a:r>
            <a:r>
              <a:rPr lang="en-GB" dirty="0" err="1"/>
              <a:t>khi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thu</a:t>
            </a:r>
            <a:r>
              <a:rPr lang="en-GB" dirty="0"/>
              <a:t> </a:t>
            </a:r>
            <a:r>
              <a:rPr lang="en-GB" dirty="0" err="1"/>
              <a:t>dự</a:t>
            </a:r>
            <a:r>
              <a:rPr lang="en-GB" dirty="0"/>
              <a:t> </a:t>
            </a:r>
            <a:r>
              <a:rPr lang="en-GB" dirty="0" err="1"/>
              <a:t>kiến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khẩu</a:t>
            </a:r>
            <a:r>
              <a:rPr lang="en-GB" dirty="0"/>
              <a:t> ở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ngành</a:t>
            </a:r>
            <a:r>
              <a:rPr lang="en-GB" dirty="0"/>
              <a:t> </a:t>
            </a:r>
            <a:r>
              <a:rPr lang="en-GB" dirty="0" err="1"/>
              <a:t>chế</a:t>
            </a:r>
            <a:r>
              <a:rPr lang="en-GB" dirty="0"/>
              <a:t> </a:t>
            </a:r>
            <a:r>
              <a:rPr lang="en-GB" dirty="0" err="1"/>
              <a:t>biến</a:t>
            </a:r>
            <a:r>
              <a:rPr lang="en-GB" dirty="0"/>
              <a:t> </a:t>
            </a:r>
            <a:r>
              <a:rPr lang="en-GB" dirty="0" err="1"/>
              <a:t>gỗ</a:t>
            </a:r>
            <a:r>
              <a:rPr lang="en-GB" dirty="0"/>
              <a:t>, </a:t>
            </a:r>
            <a:r>
              <a:rPr lang="en-GB" dirty="0" err="1"/>
              <a:t>sản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trang</a:t>
            </a:r>
            <a:r>
              <a:rPr lang="en-GB" dirty="0"/>
              <a:t> </a:t>
            </a:r>
            <a:r>
              <a:rPr lang="en-GB" dirty="0" err="1"/>
              <a:t>phục</a:t>
            </a:r>
            <a:r>
              <a:rPr lang="en-GB" dirty="0"/>
              <a:t>, </a:t>
            </a:r>
            <a:r>
              <a:rPr lang="en-GB" dirty="0" err="1"/>
              <a:t>dệt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kho</a:t>
            </a:r>
            <a:r>
              <a:rPr lang="en-GB" dirty="0"/>
              <a:t> </a:t>
            </a:r>
            <a:r>
              <a:rPr lang="en-GB" dirty="0" err="1"/>
              <a:t>bãi</a:t>
            </a:r>
            <a:r>
              <a:rPr lang="en-GB" dirty="0"/>
              <a:t> </a:t>
            </a:r>
            <a:r>
              <a:rPr lang="en-GB" dirty="0" err="1"/>
              <a:t>giảm</a:t>
            </a:r>
            <a:r>
              <a:rPr lang="en-GB" dirty="0"/>
              <a:t> </a:t>
            </a:r>
            <a:r>
              <a:rPr lang="en-GB" dirty="0" err="1"/>
              <a:t>mạnh</a:t>
            </a:r>
            <a:r>
              <a:rPr lang="en-GB" dirty="0"/>
              <a:t>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ngành</a:t>
            </a:r>
            <a:r>
              <a:rPr lang="en-GB" dirty="0"/>
              <a:t> </a:t>
            </a:r>
            <a:r>
              <a:rPr lang="en-GB" dirty="0" err="1"/>
              <a:t>sản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sản</a:t>
            </a:r>
            <a:r>
              <a:rPr lang="en-GB" dirty="0"/>
              <a:t> </a:t>
            </a:r>
            <a:r>
              <a:rPr lang="en-GB" dirty="0" err="1"/>
              <a:t>phẩm</a:t>
            </a:r>
            <a:r>
              <a:rPr lang="en-GB" dirty="0"/>
              <a:t> </a:t>
            </a:r>
            <a:r>
              <a:rPr lang="en-GB" dirty="0" err="1"/>
              <a:t>điện</a:t>
            </a:r>
            <a:r>
              <a:rPr lang="en-GB" dirty="0"/>
              <a:t> </a:t>
            </a:r>
            <a:r>
              <a:rPr lang="en-GB" dirty="0" err="1"/>
              <a:t>tử</a:t>
            </a:r>
            <a:r>
              <a:rPr lang="en-GB" dirty="0"/>
              <a:t> </a:t>
            </a:r>
            <a:r>
              <a:rPr lang="en-GB" dirty="0" err="1"/>
              <a:t>dường</a:t>
            </a:r>
            <a:r>
              <a:rPr lang="en-GB" dirty="0"/>
              <a:t> </a:t>
            </a:r>
            <a:r>
              <a:rPr lang="en-GB" dirty="0" err="1"/>
              <a:t>như</a:t>
            </a:r>
            <a:r>
              <a:rPr lang="en-GB" dirty="0"/>
              <a:t> </a:t>
            </a:r>
            <a:r>
              <a:rPr lang="en-GB" dirty="0" err="1"/>
              <a:t>duy</a:t>
            </a:r>
            <a:r>
              <a:rPr lang="en-GB" dirty="0"/>
              <a:t> </a:t>
            </a:r>
            <a:r>
              <a:rPr lang="en-GB" dirty="0" err="1"/>
              <a:t>trì</a:t>
            </a:r>
            <a:r>
              <a:rPr lang="en-GB" dirty="0"/>
              <a:t> </a:t>
            </a:r>
            <a:r>
              <a:rPr lang="en-GB" dirty="0" err="1"/>
              <a:t>được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thu</a:t>
            </a:r>
            <a:r>
              <a:rPr lang="en-GB" dirty="0"/>
              <a:t> </a:t>
            </a:r>
            <a:r>
              <a:rPr lang="en-GB" dirty="0" err="1"/>
              <a:t>ổn</a:t>
            </a:r>
            <a:r>
              <a:rPr lang="en-GB" dirty="0"/>
              <a:t> </a:t>
            </a:r>
            <a:r>
              <a:rPr lang="en-GB" dirty="0" err="1"/>
              <a:t>định</a:t>
            </a:r>
            <a:endParaRPr lang="vi-VN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A920D67-5B97-4CE3-83EC-7DDC6F40F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3" y="2051435"/>
            <a:ext cx="6160920" cy="4109522"/>
          </a:xfrm>
          <a:prstGeom prst="rect">
            <a:avLst/>
          </a:prstGeom>
        </p:spPr>
      </p:pic>
      <p:pic>
        <p:nvPicPr>
          <p:cNvPr id="9" name="Picture 2" descr="Today’s service economy is completely dependent on science and finding a vaccine. With no vaccine, we have no recovery. Photograph: iStock">
            <a:extLst>
              <a:ext uri="{FF2B5EF4-FFF2-40B4-BE49-F238E27FC236}">
                <a16:creationId xmlns:a16="http://schemas.microsoft.com/office/drawing/2014/main" id="{80C7A718-D125-493F-8E31-C23C4BF3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02" y="4272097"/>
            <a:ext cx="3306711" cy="17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5E234-6543-4C49-9B99-8F830BD16403}"/>
              </a:ext>
            </a:extLst>
          </p:cNvPr>
          <p:cNvSpPr txBox="1"/>
          <p:nvPr/>
        </p:nvSpPr>
        <p:spPr>
          <a:xfrm>
            <a:off x="7666613" y="1951445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89368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674C-9203-466D-9108-131AF48E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  <a:endParaRPr lang="vi-V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612DCF-0F51-41A9-B49C-684CFCD2EB0C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524984" y="2821741"/>
            <a:ext cx="4372047" cy="31908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hoạt động XNK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AEE7505-B207-49C3-BCE6-890FBC0EF0C6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524985" y="3376783"/>
            <a:ext cx="4263892" cy="31908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Ảnh </a:t>
            </a:r>
            <a:r>
              <a:rPr lang="en-US" dirty="0" err="1"/>
              <a:t>hưởng</a:t>
            </a:r>
            <a:r>
              <a:rPr lang="en-US" dirty="0"/>
              <a:t> của COVID-19 </a:t>
            </a:r>
            <a:r>
              <a:rPr lang="en-US" dirty="0" err="1"/>
              <a:t>đến</a:t>
            </a:r>
            <a:r>
              <a:rPr lang="en-US" dirty="0"/>
              <a:t> DN XNK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1B520F4-49F9-40EC-BCAF-18650ED8BE98}"/>
              </a:ext>
            </a:extLst>
          </p:cNvPr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7524985" y="3931825"/>
            <a:ext cx="3936916" cy="53616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và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vọng</a:t>
            </a:r>
            <a:endParaRPr lang="en-US" dirty="0"/>
          </a:p>
        </p:txBody>
      </p:sp>
      <p:pic>
        <p:nvPicPr>
          <p:cNvPr id="16" name="Picture Placeholder 15" descr="A picture containing outdoor, transport, crane&#10;&#10;Description automatically generated">
            <a:extLst>
              <a:ext uri="{FF2B5EF4-FFF2-40B4-BE49-F238E27FC236}">
                <a16:creationId xmlns:a16="http://schemas.microsoft.com/office/drawing/2014/main" id="{3EE76595-3D90-4BF3-AE80-48DE900959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 b="2454"/>
          <a:stretch/>
        </p:blipFill>
        <p:spPr>
          <a:xfrm>
            <a:off x="1535632" y="-1"/>
            <a:ext cx="5234607" cy="6858001"/>
          </a:xfrm>
        </p:spPr>
      </p:pic>
    </p:spTree>
    <p:extLst>
      <p:ext uri="{BB962C8B-B14F-4D97-AF65-F5344CB8AC3E}">
        <p14:creationId xmlns:p14="http://schemas.microsoft.com/office/powerpoint/2010/main" val="265395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8DF9784-9DC0-437F-A450-3D65F2C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KHẢ NĂNG CẦM CỰ TRƯỚC ĐẠI DỊCH</a:t>
            </a:r>
            <a:endParaRPr lang="vi-V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219E9-2B47-4D0A-B69D-42DDFE77F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1224380" cy="961505"/>
          </a:xfrm>
        </p:spPr>
        <p:txBody>
          <a:bodyPr/>
          <a:lstStyle/>
          <a:p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khó</a:t>
            </a:r>
            <a:r>
              <a:rPr lang="en-GB" dirty="0"/>
              <a:t> </a:t>
            </a:r>
            <a:r>
              <a:rPr lang="en-GB" dirty="0" err="1"/>
              <a:t>cầm</a:t>
            </a:r>
            <a:r>
              <a:rPr lang="en-GB" dirty="0"/>
              <a:t> </a:t>
            </a:r>
            <a:r>
              <a:rPr lang="en-GB" dirty="0" err="1"/>
              <a:t>cự</a:t>
            </a:r>
            <a:r>
              <a:rPr lang="en-GB" dirty="0"/>
              <a:t> </a:t>
            </a:r>
            <a:r>
              <a:rPr lang="en-GB" dirty="0" err="1"/>
              <a:t>lâu</a:t>
            </a:r>
            <a:r>
              <a:rPr lang="en-GB" dirty="0"/>
              <a:t> </a:t>
            </a:r>
            <a:r>
              <a:rPr lang="en-GB" dirty="0" err="1"/>
              <a:t>dài</a:t>
            </a:r>
            <a:r>
              <a:rPr lang="en-GB" dirty="0"/>
              <a:t> </a:t>
            </a:r>
            <a:r>
              <a:rPr lang="en-GB" dirty="0" err="1"/>
              <a:t>nếu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biện</a:t>
            </a:r>
            <a:r>
              <a:rPr lang="en-GB" dirty="0"/>
              <a:t> </a:t>
            </a:r>
            <a:r>
              <a:rPr lang="en-GB" dirty="0" err="1"/>
              <a:t>pháp</a:t>
            </a:r>
            <a:r>
              <a:rPr lang="en-GB" dirty="0"/>
              <a:t> </a:t>
            </a:r>
            <a:r>
              <a:rPr lang="en-GB" dirty="0" err="1"/>
              <a:t>phong</a:t>
            </a:r>
            <a:r>
              <a:rPr lang="en-GB" dirty="0"/>
              <a:t> </a:t>
            </a:r>
            <a:r>
              <a:rPr lang="en-GB" dirty="0" err="1"/>
              <a:t>tỏa</a:t>
            </a:r>
            <a:r>
              <a:rPr lang="en-GB" dirty="0"/>
              <a:t> </a:t>
            </a:r>
            <a:r>
              <a:rPr lang="en-GB" dirty="0" err="1"/>
              <a:t>tạm</a:t>
            </a:r>
            <a:r>
              <a:rPr lang="en-GB" dirty="0"/>
              <a:t> </a:t>
            </a: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tiếp</a:t>
            </a:r>
            <a:r>
              <a:rPr lang="en-GB" dirty="0"/>
              <a:t> </a:t>
            </a:r>
            <a:r>
              <a:rPr lang="en-GB" dirty="0" err="1"/>
              <a:t>tục</a:t>
            </a:r>
            <a:r>
              <a:rPr lang="en-GB" dirty="0"/>
              <a:t> </a:t>
            </a:r>
            <a:r>
              <a:rPr lang="en-GB" dirty="0" err="1"/>
              <a:t>triển</a:t>
            </a:r>
            <a:r>
              <a:rPr lang="en-GB" dirty="0"/>
              <a:t> </a:t>
            </a:r>
            <a:r>
              <a:rPr lang="en-GB" dirty="0" err="1"/>
              <a:t>khai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thời</a:t>
            </a:r>
            <a:r>
              <a:rPr lang="en-GB" dirty="0"/>
              <a:t> </a:t>
            </a:r>
            <a:r>
              <a:rPr lang="en-GB" dirty="0" err="1"/>
              <a:t>gian</a:t>
            </a:r>
            <a:r>
              <a:rPr lang="en-GB" dirty="0"/>
              <a:t> </a:t>
            </a:r>
            <a:r>
              <a:rPr lang="en-GB" dirty="0" err="1"/>
              <a:t>sắp</a:t>
            </a:r>
            <a:r>
              <a:rPr lang="en-GB" dirty="0"/>
              <a:t> </a:t>
            </a:r>
            <a:r>
              <a:rPr lang="en-GB" dirty="0" err="1"/>
              <a:t>tới</a:t>
            </a:r>
            <a:r>
              <a:rPr lang="en-GB" dirty="0"/>
              <a:t> </a:t>
            </a:r>
            <a:endParaRPr lang="vi-VN" dirty="0"/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02407668-6B64-4D6C-8EBB-588EE859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865350"/>
            <a:ext cx="5539985" cy="3693323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E6AD8816-01CA-48BF-B434-A55D8CC33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28" y="1865350"/>
            <a:ext cx="5539985" cy="36933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48E6C1-C177-4AD8-B58A-5FA6A6344F79}"/>
              </a:ext>
            </a:extLst>
          </p:cNvPr>
          <p:cNvSpPr txBox="1"/>
          <p:nvPr/>
        </p:nvSpPr>
        <p:spPr>
          <a:xfrm>
            <a:off x="437966" y="5791049"/>
            <a:ext cx="8526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err="1"/>
              <a:t>Lưu</a:t>
            </a:r>
            <a:r>
              <a:rPr lang="en-GB" sz="1600" i="1" dirty="0"/>
              <a:t> ý: </a:t>
            </a:r>
            <a:r>
              <a:rPr lang="en-GB" sz="1600" i="1" dirty="0" err="1"/>
              <a:t>số</a:t>
            </a:r>
            <a:r>
              <a:rPr lang="en-GB" sz="1600" i="1" dirty="0"/>
              <a:t> </a:t>
            </a:r>
            <a:r>
              <a:rPr lang="en-GB" sz="1600" i="1" dirty="0" err="1"/>
              <a:t>tháng</a:t>
            </a:r>
            <a:r>
              <a:rPr lang="en-GB" sz="1600" i="1" dirty="0"/>
              <a:t> </a:t>
            </a:r>
            <a:r>
              <a:rPr lang="en-GB" sz="1600" i="1" dirty="0" err="1"/>
              <a:t>được</a:t>
            </a:r>
            <a:r>
              <a:rPr lang="en-GB" sz="1600" i="1" dirty="0"/>
              <a:t> </a:t>
            </a:r>
            <a:r>
              <a:rPr lang="en-GB" sz="1600" i="1" dirty="0" err="1"/>
              <a:t>tính</a:t>
            </a:r>
            <a:r>
              <a:rPr lang="en-GB" sz="1600" i="1" dirty="0"/>
              <a:t> </a:t>
            </a:r>
            <a:r>
              <a:rPr lang="en-GB" sz="1600" i="1" dirty="0" err="1"/>
              <a:t>từ</a:t>
            </a:r>
            <a:r>
              <a:rPr lang="en-GB" sz="1600" i="1" dirty="0"/>
              <a:t> </a:t>
            </a:r>
            <a:r>
              <a:rPr lang="en-GB" sz="1600" i="1" dirty="0" err="1"/>
              <a:t>thời</a:t>
            </a:r>
            <a:r>
              <a:rPr lang="en-GB" sz="1600" i="1" dirty="0"/>
              <a:t> </a:t>
            </a:r>
            <a:r>
              <a:rPr lang="en-GB" sz="1600" i="1" dirty="0" err="1"/>
              <a:t>điểm</a:t>
            </a:r>
            <a:r>
              <a:rPr lang="en-GB" sz="1600" i="1" dirty="0"/>
              <a:t> </a:t>
            </a:r>
            <a:r>
              <a:rPr lang="en-GB" sz="1600" i="1" dirty="0" err="1"/>
              <a:t>thu</a:t>
            </a:r>
            <a:r>
              <a:rPr lang="en-GB" sz="1600" i="1" dirty="0"/>
              <a:t> </a:t>
            </a:r>
            <a:r>
              <a:rPr lang="en-GB" sz="1600" i="1" dirty="0" err="1"/>
              <a:t>thập</a:t>
            </a:r>
            <a:r>
              <a:rPr lang="en-GB" sz="1600" i="1" dirty="0"/>
              <a:t> </a:t>
            </a:r>
            <a:r>
              <a:rPr lang="en-GB" sz="1600" i="1" dirty="0" err="1"/>
              <a:t>thông</a:t>
            </a:r>
            <a:r>
              <a:rPr lang="en-GB" sz="1600" i="1" dirty="0"/>
              <a:t> tin (</a:t>
            </a:r>
            <a:r>
              <a:rPr lang="en-GB" sz="1600" i="1" dirty="0" err="1"/>
              <a:t>tháng</a:t>
            </a:r>
            <a:r>
              <a:rPr lang="en-GB" sz="1600" i="1" dirty="0"/>
              <a:t> 07 </a:t>
            </a:r>
            <a:r>
              <a:rPr lang="en-GB" sz="1600" i="1" dirty="0" err="1"/>
              <a:t>và</a:t>
            </a:r>
            <a:r>
              <a:rPr lang="en-GB" sz="1600" i="1" dirty="0"/>
              <a:t> 08/2021)</a:t>
            </a:r>
            <a:endParaRPr lang="vi-VN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C27C0-12F0-BA40-84B3-27AFB454C68A}"/>
              </a:ext>
            </a:extLst>
          </p:cNvPr>
          <p:cNvSpPr txBox="1"/>
          <p:nvPr/>
        </p:nvSpPr>
        <p:spPr>
          <a:xfrm>
            <a:off x="8089068" y="5558673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8208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D165-3BE6-4272-A398-0C9427CB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ĐÁNH GIÁ VỀ BIỆN PHÁP PHÒNG CHỐNG DỊCH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DAEC-E42E-41FF-912F-A90BB3457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Gần</a:t>
            </a:r>
            <a:r>
              <a:rPr lang="en-GB" dirty="0"/>
              <a:t> 40%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XNK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rằng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biện</a:t>
            </a:r>
            <a:r>
              <a:rPr lang="en-GB" dirty="0"/>
              <a:t> </a:t>
            </a:r>
            <a:r>
              <a:rPr lang="en-GB" dirty="0" err="1"/>
              <a:t>pháp</a:t>
            </a:r>
            <a:r>
              <a:rPr lang="en-GB" dirty="0"/>
              <a:t> </a:t>
            </a:r>
            <a:r>
              <a:rPr lang="en-GB" dirty="0" err="1"/>
              <a:t>hạn</a:t>
            </a:r>
            <a:r>
              <a:rPr lang="en-GB" dirty="0"/>
              <a:t> </a:t>
            </a:r>
            <a:r>
              <a:rPr lang="en-GB" dirty="0" err="1"/>
              <a:t>chế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hơn</a:t>
            </a:r>
            <a:r>
              <a:rPr lang="en-GB" dirty="0"/>
              <a:t>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thiết</a:t>
            </a:r>
            <a:r>
              <a:rPr lang="en-GB" dirty="0"/>
              <a:t> </a:t>
            </a:r>
            <a:endParaRPr lang="vi-VN" dirty="0"/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A8EFF5D-375F-45AD-A448-734D32DEB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80" y="944380"/>
            <a:ext cx="6795332" cy="4530221"/>
          </a:xfrm>
          <a:prstGeom prst="rect">
            <a:avLst/>
          </a:prstGeom>
        </p:spPr>
      </p:pic>
      <p:pic>
        <p:nvPicPr>
          <p:cNvPr id="8194" name="Picture 2" descr="Sài Gòn cố lên - Kỳ 4: Cố xuống! - Báo Gia Lai điện tử - Tin nhanh - Chính  xác">
            <a:extLst>
              <a:ext uri="{FF2B5EF4-FFF2-40B4-BE49-F238E27FC236}">
                <a16:creationId xmlns:a16="http://schemas.microsoft.com/office/drawing/2014/main" id="{A4EB58B0-9440-4F3C-B766-D188E457A6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78" y="2499471"/>
            <a:ext cx="3966840" cy="29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ED0CF53-C7DA-48EF-B0E8-C3D9F0B0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và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vọng</a:t>
            </a:r>
            <a:endParaRPr lang="vi-V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515020A-2C6B-4CE5-BA9C-92B3004E24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1535630" y="2408766"/>
            <a:ext cx="4050867" cy="2040469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4663277-F4B9-4D78-A466-887D198248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6" b="7026"/>
          <a:stretch/>
        </p:blipFill>
        <p:spPr>
          <a:xfrm>
            <a:off x="5899377" y="2408766"/>
            <a:ext cx="4050867" cy="20404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41F35-B3CE-4734-9FA3-E5943604B0E5}"/>
              </a:ext>
            </a:extLst>
          </p:cNvPr>
          <p:cNvSpPr txBox="1"/>
          <p:nvPr/>
        </p:nvSpPr>
        <p:spPr>
          <a:xfrm>
            <a:off x="1535631" y="4558083"/>
            <a:ext cx="3901608" cy="183434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Thách</a:t>
            </a: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thức</a:t>
            </a:r>
            <a:r>
              <a:rPr lang="en-US" sz="1400" b="1" i="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Dịch</a:t>
            </a:r>
            <a:r>
              <a:rPr lang="en-US" sz="1400" dirty="0"/>
              <a:t> </a:t>
            </a:r>
            <a:r>
              <a:rPr lang="en-US" sz="1400" dirty="0" err="1"/>
              <a:t>bệnh</a:t>
            </a:r>
            <a:r>
              <a:rPr lang="en-US" sz="1400" dirty="0"/>
              <a:t> có thể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tục</a:t>
            </a:r>
            <a:r>
              <a:rPr lang="en-US" sz="1400" dirty="0"/>
              <a:t> </a:t>
            </a:r>
            <a:r>
              <a:rPr lang="en-US" sz="1400" dirty="0" err="1"/>
              <a:t>kéo</a:t>
            </a:r>
            <a:r>
              <a:rPr lang="en-US" sz="1400" dirty="0"/>
              <a:t> </a:t>
            </a:r>
            <a:r>
              <a:rPr lang="en-US" sz="1400" dirty="0" err="1"/>
              <a:t>dài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Hậu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từ </a:t>
            </a:r>
            <a:r>
              <a:rPr lang="en-US" sz="1400" dirty="0" err="1"/>
              <a:t>đứt</a:t>
            </a:r>
            <a:r>
              <a:rPr lang="en-US" sz="1400" dirty="0"/>
              <a:t> </a:t>
            </a:r>
            <a:r>
              <a:rPr lang="en-US" sz="1400" dirty="0" err="1"/>
              <a:t>gãy</a:t>
            </a:r>
            <a:r>
              <a:rPr lang="en-US" sz="1400" dirty="0"/>
              <a:t> các </a:t>
            </a:r>
            <a:r>
              <a:rPr lang="en-US" sz="1400" dirty="0" err="1"/>
              <a:t>chuỗi</a:t>
            </a:r>
            <a:r>
              <a:rPr lang="en-US" sz="1400" dirty="0"/>
              <a:t> </a:t>
            </a:r>
            <a:r>
              <a:rPr lang="en-US" sz="1400" dirty="0" err="1"/>
              <a:t>cung</a:t>
            </a:r>
            <a:r>
              <a:rPr lang="en-US" sz="1400" dirty="0"/>
              <a:t> ứng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Các chi </a:t>
            </a:r>
            <a:r>
              <a:rPr lang="en-US" sz="1400" dirty="0" err="1"/>
              <a:t>phí</a:t>
            </a:r>
            <a:r>
              <a:rPr lang="en-US" sz="1400" dirty="0"/>
              <a:t> </a:t>
            </a:r>
            <a:r>
              <a:rPr lang="en-US" sz="1400" dirty="0" err="1"/>
              <a:t>kinh</a:t>
            </a:r>
            <a:r>
              <a:rPr lang="en-US" sz="1400" dirty="0"/>
              <a:t> doanh </a:t>
            </a:r>
            <a:r>
              <a:rPr lang="en-US" sz="1400" dirty="0" err="1"/>
              <a:t>gia</a:t>
            </a:r>
            <a:r>
              <a:rPr lang="en-US" sz="1400" dirty="0"/>
              <a:t> </a:t>
            </a:r>
            <a:r>
              <a:rPr lang="en-US" sz="1400" dirty="0" err="1"/>
              <a:t>tăng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Nguy</a:t>
            </a:r>
            <a:r>
              <a:rPr lang="en-US" sz="1400" dirty="0"/>
              <a:t> cơ từ các </a:t>
            </a:r>
            <a:r>
              <a:rPr lang="en-US" sz="1400" dirty="0" err="1"/>
              <a:t>biện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 phòng </a:t>
            </a:r>
            <a:r>
              <a:rPr lang="en-US" sz="1400" dirty="0" err="1"/>
              <a:t>vệ</a:t>
            </a:r>
            <a:r>
              <a:rPr lang="en-US" sz="1400" dirty="0"/>
              <a:t> </a:t>
            </a:r>
            <a:r>
              <a:rPr lang="en-US" sz="1400" dirty="0" err="1"/>
              <a:t>thương</a:t>
            </a:r>
            <a:r>
              <a:rPr lang="en-US" sz="1400" dirty="0"/>
              <a:t> </a:t>
            </a:r>
            <a:r>
              <a:rPr lang="en-US" sz="1400" dirty="0" err="1"/>
              <a:t>mại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gánh</a:t>
            </a:r>
            <a:r>
              <a:rPr lang="en-US" sz="1400" dirty="0"/>
              <a:t> </a:t>
            </a:r>
            <a:r>
              <a:rPr lang="en-US" sz="1400" dirty="0" err="1"/>
              <a:t>nặng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thủ</a:t>
            </a:r>
            <a:r>
              <a:rPr lang="en-US" sz="1400" dirty="0"/>
              <a:t> </a:t>
            </a:r>
            <a:r>
              <a:rPr lang="en-US" sz="1400" dirty="0" err="1"/>
              <a:t>tục</a:t>
            </a:r>
            <a:r>
              <a:rPr lang="en-US" sz="1400" dirty="0"/>
              <a:t> </a:t>
            </a:r>
            <a:r>
              <a:rPr lang="en-US" sz="1400" dirty="0" err="1"/>
              <a:t>hành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nước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446D2-043B-472B-986B-040AC8C77087}"/>
              </a:ext>
            </a:extLst>
          </p:cNvPr>
          <p:cNvSpPr txBox="1"/>
          <p:nvPr/>
        </p:nvSpPr>
        <p:spPr>
          <a:xfrm>
            <a:off x="5899378" y="4558083"/>
            <a:ext cx="3785396" cy="14650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algn="l" defTabSz="914400" rtl="0" eaLnBrk="1" latinLnBrk="0" hangingPunct="1">
              <a:lnSpc>
                <a:spcPct val="130000"/>
              </a:lnSpc>
              <a:spcBef>
                <a:spcPts val="600"/>
              </a:spcBef>
            </a:pPr>
            <a:r>
              <a:rPr lang="en-US" sz="1400" b="1" i="0" kern="12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Triển</a:t>
            </a:r>
            <a:r>
              <a:rPr lang="en-US" sz="1400" b="1" i="0" kern="1200" dirty="0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 </a:t>
            </a:r>
            <a:r>
              <a:rPr lang="en-US" sz="1400" b="1" i="0" kern="1200" dirty="0" err="1">
                <a:latin typeface="AG DaxProMedium" panose="02000506060000020004" pitchFamily="50" charset="-93"/>
                <a:ea typeface="Playfair Display" charset="0"/>
                <a:cs typeface="Playfair Display" charset="0"/>
              </a:rPr>
              <a:t>vọng</a:t>
            </a:r>
            <a:endParaRPr lang="en-US" sz="1400" b="1" i="0" kern="1200" dirty="0">
              <a:latin typeface="AG DaxProMedium" panose="02000506060000020004" pitchFamily="50" charset="-93"/>
              <a:ea typeface="Playfair Display" charset="0"/>
              <a:cs typeface="Playfair Display" charset="0"/>
            </a:endParaRPr>
          </a:p>
          <a:p>
            <a:pPr>
              <a:spcBef>
                <a:spcPts val="600"/>
              </a:spcBef>
            </a:pPr>
            <a:r>
              <a:rPr lang="en-US" sz="1400" dirty="0"/>
              <a:t>Các </a:t>
            </a:r>
            <a:r>
              <a:rPr lang="en-US" sz="1400" dirty="0" err="1"/>
              <a:t>hiệp</a:t>
            </a:r>
            <a:r>
              <a:rPr lang="en-US" sz="1400" dirty="0"/>
              <a:t> định </a:t>
            </a:r>
            <a:r>
              <a:rPr lang="en-US" sz="1400" dirty="0" err="1"/>
              <a:t>thương</a:t>
            </a:r>
            <a:r>
              <a:rPr lang="en-US" sz="1400" dirty="0"/>
              <a:t> </a:t>
            </a:r>
            <a:r>
              <a:rPr lang="en-US" sz="1400" dirty="0" err="1"/>
              <a:t>mại</a:t>
            </a:r>
            <a:r>
              <a:rPr lang="en-US" sz="1400" dirty="0"/>
              <a:t> </a:t>
            </a:r>
            <a:r>
              <a:rPr lang="en-US" sz="1400" dirty="0" err="1"/>
              <a:t>tự</a:t>
            </a:r>
            <a:r>
              <a:rPr lang="en-US" sz="1400" dirty="0"/>
              <a:t> do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Khả</a:t>
            </a:r>
            <a:r>
              <a:rPr lang="en-US" sz="1400" dirty="0"/>
              <a:t> </a:t>
            </a:r>
            <a:r>
              <a:rPr lang="en-US" sz="1400" dirty="0" err="1"/>
              <a:t>năng</a:t>
            </a:r>
            <a:r>
              <a:rPr lang="en-US" sz="1400" dirty="0"/>
              <a:t> </a:t>
            </a:r>
            <a:r>
              <a:rPr lang="en-US" sz="1400" dirty="0" err="1"/>
              <a:t>thích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DN</a:t>
            </a:r>
          </a:p>
          <a:p>
            <a:pPr>
              <a:spcBef>
                <a:spcPts val="600"/>
              </a:spcBef>
            </a:pP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sách</a:t>
            </a:r>
            <a:r>
              <a:rPr lang="en-US" sz="1400" dirty="0"/>
              <a:t> </a:t>
            </a:r>
            <a:r>
              <a:rPr lang="en-US" sz="1400" dirty="0" err="1"/>
              <a:t>hỗ</a:t>
            </a:r>
            <a:r>
              <a:rPr lang="en-US" sz="1400" dirty="0"/>
              <a:t> </a:t>
            </a:r>
            <a:r>
              <a:rPr lang="en-US" sz="1400" dirty="0" err="1"/>
              <a:t>trợ</a:t>
            </a:r>
            <a:r>
              <a:rPr lang="en-US" sz="1400" dirty="0"/>
              <a:t> </a:t>
            </a:r>
            <a:r>
              <a:rPr lang="en-US" sz="1400" dirty="0" err="1"/>
              <a:t>doanh</a:t>
            </a:r>
            <a:r>
              <a:rPr lang="en-US" sz="1400" dirty="0"/>
              <a:t> </a:t>
            </a:r>
            <a:r>
              <a:rPr lang="en-US" sz="1400" dirty="0" err="1"/>
              <a:t>nghiệp</a:t>
            </a:r>
            <a:r>
              <a:rPr lang="en-US" sz="1400" dirty="0"/>
              <a:t> </a:t>
            </a:r>
            <a:r>
              <a:rPr lang="en-US" sz="1400" dirty="0" err="1"/>
              <a:t>phục</a:t>
            </a:r>
            <a:r>
              <a:rPr lang="en-US" sz="1400" dirty="0"/>
              <a:t> </a:t>
            </a:r>
            <a:r>
              <a:rPr lang="en-US" sz="1400" dirty="0" err="1"/>
              <a:t>hồi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COVID-19??</a:t>
            </a:r>
          </a:p>
        </p:txBody>
      </p:sp>
    </p:spTree>
    <p:extLst>
      <p:ext uri="{BB962C8B-B14F-4D97-AF65-F5344CB8AC3E}">
        <p14:creationId xmlns:p14="http://schemas.microsoft.com/office/powerpoint/2010/main" val="5644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2E6D721-1A7B-456E-A7E5-376CD6D2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  <a:endParaRPr lang="vi-V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061E21-CC35-4EB2-80AB-299FCC49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4247535"/>
            <a:ext cx="3456473" cy="1790878"/>
          </a:xfrm>
        </p:spPr>
        <p:txBody>
          <a:bodyPr>
            <a:normAutofit/>
          </a:bodyPr>
          <a:lstStyle/>
          <a:p>
            <a:r>
              <a:rPr lang="vi-VN" sz="1500" dirty="0"/>
              <a:t>Tính đến hết tháng 9/2021, đã có hơn </a:t>
            </a:r>
            <a:r>
              <a:rPr lang="vi-VN" sz="1500" b="1" dirty="0"/>
              <a:t>90 nghìn doanh nghiệp rút lui khỏi thị trường, tăng 24,2% so với 2020</a:t>
            </a:r>
            <a:r>
              <a:rPr lang="vi-VN" sz="1500" dirty="0"/>
              <a:t>, riêng thành phố Hồ Chí Minh chiếm 28,1%. </a:t>
            </a:r>
            <a:r>
              <a:rPr lang="vi-VN" sz="1500" dirty="0" err="1"/>
              <a:t>Số</a:t>
            </a:r>
            <a:r>
              <a:rPr lang="vi-VN" sz="1500" dirty="0"/>
              <a:t> doanh </a:t>
            </a:r>
            <a:r>
              <a:rPr lang="vi-VN" sz="1500" dirty="0" err="1"/>
              <a:t>nghiệp</a:t>
            </a:r>
            <a:r>
              <a:rPr lang="vi-VN" sz="1500" dirty="0"/>
              <a:t> </a:t>
            </a:r>
            <a:r>
              <a:rPr lang="vi-VN" sz="1500" dirty="0" err="1"/>
              <a:t>tạm</a:t>
            </a:r>
            <a:r>
              <a:rPr lang="vi-VN" sz="1500" dirty="0"/>
              <a:t> </a:t>
            </a:r>
            <a:r>
              <a:rPr lang="vi-VN" sz="1500" dirty="0" err="1"/>
              <a:t>ngừng</a:t>
            </a:r>
            <a:r>
              <a:rPr lang="vi-VN" sz="1500" dirty="0"/>
              <a:t> kinh doanh </a:t>
            </a:r>
            <a:r>
              <a:rPr lang="vi-VN" sz="1500" dirty="0" err="1"/>
              <a:t>là</a:t>
            </a:r>
            <a:r>
              <a:rPr lang="vi-VN" sz="1500" dirty="0"/>
              <a:t> 43,2 </a:t>
            </a:r>
            <a:r>
              <a:rPr lang="vi-VN" sz="1500" dirty="0" err="1"/>
              <a:t>nghìn</a:t>
            </a:r>
            <a:r>
              <a:rPr lang="vi-VN" sz="1500" dirty="0"/>
              <a:t> doanh </a:t>
            </a:r>
            <a:r>
              <a:rPr lang="vi-VN" sz="1500" dirty="0" err="1"/>
              <a:t>nghiệp</a:t>
            </a:r>
            <a:r>
              <a:rPr lang="vi-VN" sz="1500" dirty="0"/>
              <a:t> </a:t>
            </a:r>
            <a:r>
              <a:rPr lang="vi-VN" sz="1500" dirty="0" err="1"/>
              <a:t>và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chiều</a:t>
            </a:r>
            <a:r>
              <a:rPr lang="vi-VN" sz="1500" dirty="0"/>
              <a:t> </a:t>
            </a:r>
            <a:r>
              <a:rPr lang="vi-VN" sz="1500" dirty="0" err="1"/>
              <a:t>hướng</a:t>
            </a:r>
            <a:r>
              <a:rPr lang="vi-VN" sz="1500" dirty="0"/>
              <a:t> tăng </a:t>
            </a:r>
            <a:r>
              <a:rPr lang="en-US" sz="1500" dirty="0"/>
              <a:t>lên</a:t>
            </a:r>
            <a:r>
              <a:rPr lang="vi-VN" sz="1500" dirty="0"/>
              <a:t>. </a:t>
            </a:r>
            <a:endParaRPr lang="en-US" sz="15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B9872-65D4-49A0-A101-63AF56351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0722128" cy="908153"/>
          </a:xfrm>
        </p:spPr>
        <p:txBody>
          <a:bodyPr>
            <a:normAutofit/>
          </a:bodyPr>
          <a:lstStyle/>
          <a:p>
            <a:r>
              <a:rPr lang="en-US" dirty="0"/>
              <a:t>Cần nhiều thời </a:t>
            </a:r>
            <a:r>
              <a:rPr lang="en-US" dirty="0" err="1"/>
              <a:t>gian</a:t>
            </a:r>
            <a:r>
              <a:rPr lang="en-US" dirty="0"/>
              <a:t> để doanh nghiệp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thường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COVID-19</a:t>
            </a:r>
            <a:endParaRPr lang="vi-VN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E648D11-EDB2-475B-92CA-72FE38FB924F}"/>
              </a:ext>
            </a:extLst>
          </p:cNvPr>
          <p:cNvSpPr txBox="1">
            <a:spLocks/>
          </p:cNvSpPr>
          <p:nvPr/>
        </p:nvSpPr>
        <p:spPr>
          <a:xfrm>
            <a:off x="4390295" y="4247535"/>
            <a:ext cx="3333136" cy="179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C</a:t>
            </a:r>
            <a:r>
              <a:rPr lang="vi-VN" sz="1500" dirty="0" err="1"/>
              <a:t>hỉ</a:t>
            </a:r>
            <a:r>
              <a:rPr lang="vi-VN" sz="1500" dirty="0"/>
              <a:t> </a:t>
            </a:r>
            <a:r>
              <a:rPr lang="vi-VN" sz="1500" dirty="0" err="1"/>
              <a:t>số</a:t>
            </a:r>
            <a:r>
              <a:rPr lang="vi-VN" sz="1500" dirty="0"/>
              <a:t> </a:t>
            </a:r>
            <a:r>
              <a:rPr lang="vi-VN" sz="1500" dirty="0" err="1"/>
              <a:t>nhà</a:t>
            </a:r>
            <a:r>
              <a:rPr lang="vi-VN" sz="1500" dirty="0"/>
              <a:t> </a:t>
            </a:r>
            <a:r>
              <a:rPr lang="vi-VN" sz="1500" dirty="0" err="1"/>
              <a:t>quản</a:t>
            </a:r>
            <a:r>
              <a:rPr lang="vi-VN" sz="1500" dirty="0"/>
              <a:t> </a:t>
            </a:r>
            <a:r>
              <a:rPr lang="vi-VN" sz="1500" dirty="0" err="1"/>
              <a:t>trị</a:t>
            </a:r>
            <a:r>
              <a:rPr lang="vi-VN" sz="1500" dirty="0"/>
              <a:t> mua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vi-VN" sz="1500" b="1" dirty="0"/>
              <a:t>PMI</a:t>
            </a:r>
            <a:r>
              <a:rPr lang="vi-VN" sz="1500" dirty="0"/>
              <a:t> </a:t>
            </a:r>
            <a:r>
              <a:rPr lang="vi-VN" sz="1500" dirty="0" err="1"/>
              <a:t>Việt</a:t>
            </a:r>
            <a:r>
              <a:rPr lang="vi-VN" sz="1500" dirty="0"/>
              <a:t> Nam </a:t>
            </a:r>
            <a:r>
              <a:rPr lang="vi-VN" sz="1500" dirty="0" err="1"/>
              <a:t>đã</a:t>
            </a:r>
            <a:r>
              <a:rPr lang="vi-VN" sz="1500" dirty="0"/>
              <a:t> </a:t>
            </a:r>
            <a:r>
              <a:rPr lang="vi-VN" sz="1500" dirty="0" err="1"/>
              <a:t>giảm</a:t>
            </a:r>
            <a:r>
              <a:rPr lang="vi-VN" sz="1500" dirty="0"/>
              <a:t> </a:t>
            </a:r>
            <a:r>
              <a:rPr lang="vi-VN" sz="1500" dirty="0" err="1"/>
              <a:t>còn</a:t>
            </a:r>
            <a:r>
              <a:rPr lang="vi-VN" sz="1500" dirty="0"/>
              <a:t> 40,2 </a:t>
            </a:r>
            <a:r>
              <a:rPr lang="vi-VN" sz="1500" dirty="0" err="1"/>
              <a:t>điểm</a:t>
            </a:r>
            <a:r>
              <a:rPr lang="vi-VN" sz="1500" dirty="0"/>
              <a:t> trong </a:t>
            </a:r>
            <a:r>
              <a:rPr lang="vi-VN" sz="1500" dirty="0" err="1"/>
              <a:t>tháng</a:t>
            </a:r>
            <a:r>
              <a:rPr lang="vi-VN" sz="1500" dirty="0"/>
              <a:t> 8 so </a:t>
            </a:r>
            <a:r>
              <a:rPr lang="vi-VN" sz="1500" dirty="0" err="1"/>
              <a:t>với</a:t>
            </a:r>
            <a:r>
              <a:rPr lang="vi-VN" sz="1500" dirty="0"/>
              <a:t> 45,1 </a:t>
            </a:r>
            <a:r>
              <a:rPr lang="vi-VN" sz="1500" dirty="0" err="1"/>
              <a:t>điểm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tháng</a:t>
            </a:r>
            <a:r>
              <a:rPr lang="vi-VN" sz="1500" dirty="0"/>
              <a:t> 7 cho </a:t>
            </a:r>
            <a:r>
              <a:rPr lang="vi-VN" sz="1500" dirty="0" err="1"/>
              <a:t>thấy</a:t>
            </a:r>
            <a:r>
              <a:rPr lang="vi-VN" sz="1500" dirty="0"/>
              <a:t> </a:t>
            </a:r>
            <a:r>
              <a:rPr lang="vi-VN" sz="1500" b="1" dirty="0" err="1"/>
              <a:t>sức</a:t>
            </a:r>
            <a:r>
              <a:rPr lang="vi-VN" sz="1500" b="1" dirty="0"/>
              <a:t> </a:t>
            </a:r>
            <a:r>
              <a:rPr lang="vi-VN" sz="1500" b="1" dirty="0" err="1"/>
              <a:t>khỏe</a:t>
            </a:r>
            <a:r>
              <a:rPr lang="vi-VN" sz="1500" b="1" dirty="0"/>
              <a:t> </a:t>
            </a:r>
            <a:r>
              <a:rPr lang="vi-VN" sz="1500" b="1" dirty="0" err="1"/>
              <a:t>của</a:t>
            </a:r>
            <a:r>
              <a:rPr lang="vi-VN" sz="1500" b="1" dirty="0"/>
              <a:t> </a:t>
            </a:r>
            <a:r>
              <a:rPr lang="vi-VN" sz="1500" b="1" dirty="0" err="1"/>
              <a:t>lĩnh</a:t>
            </a:r>
            <a:r>
              <a:rPr lang="vi-VN" sz="1500" b="1" dirty="0"/>
              <a:t> </a:t>
            </a:r>
            <a:r>
              <a:rPr lang="vi-VN" sz="1500" b="1" dirty="0" err="1"/>
              <a:t>vực</a:t>
            </a:r>
            <a:r>
              <a:rPr lang="vi-VN" sz="1500" b="1" dirty="0"/>
              <a:t> </a:t>
            </a:r>
            <a:r>
              <a:rPr lang="vi-VN" sz="1500" b="1" dirty="0" err="1"/>
              <a:t>sản</a:t>
            </a:r>
            <a:r>
              <a:rPr lang="vi-VN" sz="1500" b="1" dirty="0"/>
              <a:t> </a:t>
            </a:r>
            <a:r>
              <a:rPr lang="vi-VN" sz="1500" b="1" dirty="0" err="1"/>
              <a:t>xuất</a:t>
            </a:r>
            <a:r>
              <a:rPr lang="vi-VN" sz="1500" b="1" dirty="0"/>
              <a:t> suy </a:t>
            </a:r>
            <a:r>
              <a:rPr lang="vi-VN" sz="1500" b="1" dirty="0" err="1"/>
              <a:t>giảm</a:t>
            </a:r>
            <a:r>
              <a:rPr lang="vi-VN" sz="1500" b="1" dirty="0"/>
              <a:t> </a:t>
            </a:r>
            <a:r>
              <a:rPr lang="vi-VN" sz="1500" b="1" dirty="0" err="1"/>
              <a:t>mạnh</a:t>
            </a:r>
            <a:r>
              <a:rPr lang="vi-VN" sz="1500" b="1" dirty="0"/>
              <a:t> </a:t>
            </a:r>
            <a:r>
              <a:rPr lang="vi-VN" sz="1500" b="1" dirty="0" err="1"/>
              <a:t>nhất</a:t>
            </a:r>
            <a:r>
              <a:rPr lang="vi-VN" sz="1500" b="1" dirty="0"/>
              <a:t> </a:t>
            </a:r>
            <a:r>
              <a:rPr lang="vi-VN" sz="1500" b="1" dirty="0" err="1"/>
              <a:t>kể</a:t>
            </a:r>
            <a:r>
              <a:rPr lang="vi-VN" sz="1500" b="1" dirty="0"/>
              <a:t> </a:t>
            </a:r>
            <a:r>
              <a:rPr lang="vi-VN" sz="1500" b="1" dirty="0" err="1"/>
              <a:t>từ</a:t>
            </a:r>
            <a:r>
              <a:rPr lang="vi-VN" sz="1500" b="1" dirty="0"/>
              <a:t> </a:t>
            </a:r>
            <a:r>
              <a:rPr lang="vi-VN" sz="1500" b="1" dirty="0" err="1"/>
              <a:t>tháng</a:t>
            </a:r>
            <a:r>
              <a:rPr lang="vi-VN" sz="1500" b="1" dirty="0"/>
              <a:t> 4/2020</a:t>
            </a:r>
            <a:r>
              <a:rPr lang="vi-VN" sz="1500" dirty="0"/>
              <a:t>. 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31B03982-8A46-4817-940F-B7A1A1D7924D}"/>
              </a:ext>
            </a:extLst>
          </p:cNvPr>
          <p:cNvSpPr txBox="1">
            <a:spLocks/>
          </p:cNvSpPr>
          <p:nvPr/>
        </p:nvSpPr>
        <p:spPr>
          <a:xfrm>
            <a:off x="8249265" y="4247535"/>
            <a:ext cx="3333136" cy="179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Dịch</a:t>
            </a:r>
            <a:r>
              <a:rPr lang="en-US" sz="1600" dirty="0"/>
              <a:t> </a:t>
            </a:r>
            <a:r>
              <a:rPr lang="en-US" sz="1600" dirty="0" err="1"/>
              <a:t>bệnh</a:t>
            </a:r>
            <a:r>
              <a:rPr lang="en-US" sz="1600" dirty="0"/>
              <a:t> </a:t>
            </a:r>
            <a:r>
              <a:rPr lang="en-US" sz="1600" b="1" dirty="0" err="1"/>
              <a:t>tàn</a:t>
            </a:r>
            <a:r>
              <a:rPr lang="en-US" sz="1600" b="1" dirty="0"/>
              <a:t> </a:t>
            </a:r>
            <a:r>
              <a:rPr lang="en-US" sz="1600" b="1" dirty="0" err="1"/>
              <a:t>phá</a:t>
            </a:r>
            <a:r>
              <a:rPr lang="en-US" sz="1600" b="1" dirty="0"/>
              <a:t> các </a:t>
            </a:r>
            <a:r>
              <a:rPr lang="en-US" sz="1600" b="1" dirty="0" err="1"/>
              <a:t>nền</a:t>
            </a:r>
            <a:r>
              <a:rPr lang="en-US" sz="1600" b="1" dirty="0"/>
              <a:t> </a:t>
            </a:r>
            <a:r>
              <a:rPr lang="en-US" sz="1600" b="1" dirty="0" err="1"/>
              <a:t>kinh</a:t>
            </a:r>
            <a:r>
              <a:rPr lang="en-US" sz="1600" b="1" dirty="0"/>
              <a:t> tế trên </a:t>
            </a:r>
            <a:r>
              <a:rPr lang="en-US" sz="1600" b="1" dirty="0" err="1"/>
              <a:t>toàn</a:t>
            </a:r>
            <a:r>
              <a:rPr lang="en-US" sz="1600" b="1" dirty="0"/>
              <a:t> </a:t>
            </a:r>
            <a:r>
              <a:rPr lang="en-US" sz="1600" b="1" dirty="0" err="1"/>
              <a:t>cầu</a:t>
            </a:r>
            <a:r>
              <a:rPr lang="en-US" sz="1600" b="1" dirty="0"/>
              <a:t> </a:t>
            </a:r>
            <a:r>
              <a:rPr lang="en-US" sz="1600" dirty="0"/>
              <a:t>một cách </a:t>
            </a:r>
            <a:r>
              <a:rPr lang="en-US" sz="1600" dirty="0" err="1"/>
              <a:t>lâu</a:t>
            </a:r>
            <a:r>
              <a:rPr lang="en-US" sz="1600" dirty="0"/>
              <a:t> </a:t>
            </a:r>
            <a:r>
              <a:rPr lang="en-US" sz="1600" dirty="0" err="1"/>
              <a:t>dài</a:t>
            </a:r>
            <a:r>
              <a:rPr lang="en-US" sz="1600" dirty="0"/>
              <a:t> (trong đó có các thị trường </a:t>
            </a:r>
            <a:r>
              <a:rPr lang="en-US" sz="1600" dirty="0" err="1"/>
              <a:t>thương</a:t>
            </a:r>
            <a:r>
              <a:rPr lang="en-US" sz="1600" dirty="0"/>
              <a:t> </a:t>
            </a:r>
            <a:r>
              <a:rPr lang="en-US" sz="1600" dirty="0" err="1"/>
              <a:t>mại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của </a:t>
            </a:r>
            <a:r>
              <a:rPr lang="en-US" sz="1600" dirty="0" err="1"/>
              <a:t>Việt</a:t>
            </a:r>
            <a:r>
              <a:rPr lang="en-US" sz="1600" dirty="0"/>
              <a:t> Nam). Điều này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tục</a:t>
            </a:r>
            <a:r>
              <a:rPr lang="en-US" sz="1600" dirty="0"/>
              <a:t> tạo ra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áp</a:t>
            </a:r>
            <a:r>
              <a:rPr lang="en-US" sz="1600" dirty="0"/>
              <a:t> </a:t>
            </a:r>
            <a:r>
              <a:rPr lang="en-US" sz="1600" dirty="0" err="1"/>
              <a:t>lực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các doanh nghiệp </a:t>
            </a:r>
            <a:r>
              <a:rPr lang="en-US" sz="1600" dirty="0" err="1"/>
              <a:t>xuất</a:t>
            </a:r>
            <a:r>
              <a:rPr lang="en-US" sz="1600" dirty="0"/>
              <a:t> nhập </a:t>
            </a:r>
            <a:r>
              <a:rPr lang="en-US" sz="1600" dirty="0" err="1"/>
              <a:t>khẩu</a:t>
            </a:r>
            <a:r>
              <a:rPr lang="en-US" sz="1600" dirty="0"/>
              <a:t> nếu không có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pháp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ứng. </a:t>
            </a:r>
            <a:endParaRPr lang="vi-VN" sz="1500" dirty="0"/>
          </a:p>
        </p:txBody>
      </p:sp>
      <p:pic>
        <p:nvPicPr>
          <p:cNvPr id="9218" name="Picture 2" descr="Tháng 8: Gần 1.300 doanh nghiệp thành lập mới">
            <a:extLst>
              <a:ext uri="{FF2B5EF4-FFF2-40B4-BE49-F238E27FC236}">
                <a16:creationId xmlns:a16="http://schemas.microsoft.com/office/drawing/2014/main" id="{AAB6E25B-70E2-4CD4-B651-DC8B4D0F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2" y="2000532"/>
            <a:ext cx="3244222" cy="19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anh nghiệp đồng loạt kiến nghị hoạt động trở lại: Cần nghiên cứu cẩn  trọng | VOV.VN">
            <a:extLst>
              <a:ext uri="{FF2B5EF4-FFF2-40B4-BE49-F238E27FC236}">
                <a16:creationId xmlns:a16="http://schemas.microsoft.com/office/drawing/2014/main" id="{54B515F4-ADD1-4D43-A5FF-E9C04C14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89" y="2000532"/>
            <a:ext cx="2965422" cy="19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hính phủ ban hành Nghị quyết hỗ trợ doanh nghiệp trong dịch Covid-19 - Báo  Người lao động">
            <a:extLst>
              <a:ext uri="{FF2B5EF4-FFF2-40B4-BE49-F238E27FC236}">
                <a16:creationId xmlns:a16="http://schemas.microsoft.com/office/drawing/2014/main" id="{5D417F72-9603-49B8-9342-7E5E360E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66" y="1998087"/>
            <a:ext cx="2965423" cy="19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2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8B8C0-84DF-43C4-AC58-2672CF42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F8037-BD44-46EB-943B-723ECDF3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4011561"/>
            <a:ext cx="3672399" cy="2026852"/>
          </a:xfrm>
        </p:spPr>
        <p:txBody>
          <a:bodyPr>
            <a:normAutofit/>
          </a:bodyPr>
          <a:lstStyle/>
          <a:p>
            <a:r>
              <a:rPr lang="vi-VN" sz="1500" dirty="0" err="1"/>
              <a:t>Chuỗi</a:t>
            </a:r>
            <a:r>
              <a:rPr lang="vi-VN" sz="1500" dirty="0"/>
              <a:t> cung </a:t>
            </a:r>
            <a:r>
              <a:rPr lang="vi-VN" sz="1500" dirty="0" err="1"/>
              <a:t>ứng</a:t>
            </a:r>
            <a:r>
              <a:rPr lang="vi-VN" sz="1500" dirty="0"/>
              <a:t> </a:t>
            </a:r>
            <a:r>
              <a:rPr lang="vi-VN" sz="1500" b="1" dirty="0" err="1"/>
              <a:t>mặt</a:t>
            </a:r>
            <a:r>
              <a:rPr lang="vi-VN" sz="1500" b="1" dirty="0"/>
              <a:t> </a:t>
            </a:r>
            <a:r>
              <a:rPr lang="vi-VN" sz="1500" b="1" dirty="0" err="1"/>
              <a:t>hàng</a:t>
            </a:r>
            <a:r>
              <a:rPr lang="vi-VN" sz="1500" b="1" dirty="0"/>
              <a:t> </a:t>
            </a:r>
            <a:r>
              <a:rPr lang="vi-VN" sz="1500" b="1" dirty="0" err="1"/>
              <a:t>chế</a:t>
            </a:r>
            <a:r>
              <a:rPr lang="vi-VN" sz="1500" b="1" dirty="0"/>
              <a:t> </a:t>
            </a:r>
            <a:r>
              <a:rPr lang="vi-VN" sz="1500" b="1" dirty="0" err="1"/>
              <a:t>biến</a:t>
            </a:r>
            <a:r>
              <a:rPr lang="vi-VN" sz="1500" b="1" dirty="0"/>
              <a:t> </a:t>
            </a:r>
            <a:r>
              <a:rPr lang="vi-VN" sz="1500" b="1" dirty="0" err="1"/>
              <a:t>chế</a:t>
            </a:r>
            <a:r>
              <a:rPr lang="vi-VN" sz="1500" b="1" dirty="0"/>
              <a:t> </a:t>
            </a:r>
            <a:r>
              <a:rPr lang="vi-VN" sz="1500" b="1" dirty="0" err="1"/>
              <a:t>tạo</a:t>
            </a:r>
            <a:r>
              <a:rPr lang="vi-VN" sz="1500" dirty="0"/>
              <a:t> như </a:t>
            </a:r>
            <a:r>
              <a:rPr lang="vi-VN" sz="1500" dirty="0" err="1"/>
              <a:t>điện</a:t>
            </a:r>
            <a:r>
              <a:rPr lang="vi-VN" sz="1500" dirty="0"/>
              <a:t>, </a:t>
            </a:r>
            <a:r>
              <a:rPr lang="vi-VN" sz="1500" dirty="0" err="1"/>
              <a:t>điện</a:t>
            </a:r>
            <a:r>
              <a:rPr lang="vi-VN" sz="1500" dirty="0"/>
              <a:t> </a:t>
            </a:r>
            <a:r>
              <a:rPr lang="vi-VN" sz="1500" dirty="0" err="1"/>
              <a:t>tử</a:t>
            </a:r>
            <a:r>
              <a:rPr lang="vi-VN" sz="1500" dirty="0"/>
              <a:t>, </a:t>
            </a:r>
            <a:r>
              <a:rPr lang="vi-VN" sz="1500" dirty="0" err="1"/>
              <a:t>máy</a:t>
            </a:r>
            <a:r>
              <a:rPr lang="vi-VN" sz="1500" dirty="0"/>
              <a:t> </a:t>
            </a:r>
            <a:r>
              <a:rPr lang="vi-VN" sz="1500" dirty="0" err="1"/>
              <a:t>móc</a:t>
            </a:r>
            <a:r>
              <a:rPr lang="vi-VN" sz="1500" dirty="0"/>
              <a:t> </a:t>
            </a:r>
            <a:r>
              <a:rPr lang="vi-VN" sz="1500" dirty="0" err="1"/>
              <a:t>thiết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…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đứt</a:t>
            </a:r>
            <a:r>
              <a:rPr lang="vi-VN" sz="1500" dirty="0"/>
              <a:t> </a:t>
            </a:r>
            <a:r>
              <a:rPr lang="vi-VN" sz="1500" dirty="0" err="1"/>
              <a:t>gãy</a:t>
            </a:r>
            <a:r>
              <a:rPr lang="vi-VN" sz="1500" dirty="0"/>
              <a:t> liên quan </a:t>
            </a:r>
            <a:r>
              <a:rPr lang="vi-VN" sz="1500" dirty="0" err="1"/>
              <a:t>tới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khu </a:t>
            </a:r>
            <a:r>
              <a:rPr lang="vi-VN" sz="1500" dirty="0" err="1"/>
              <a:t>vực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nhiễm</a:t>
            </a:r>
            <a:r>
              <a:rPr lang="vi-VN" sz="1500" dirty="0"/>
              <a:t> </a:t>
            </a:r>
            <a:r>
              <a:rPr lang="vi-VN" sz="1500" dirty="0" err="1"/>
              <a:t>dịch</a:t>
            </a:r>
            <a:r>
              <a:rPr lang="vi-VN" sz="1500" dirty="0"/>
              <a:t> </a:t>
            </a:r>
            <a:r>
              <a:rPr lang="vi-VN" sz="1500" dirty="0" err="1"/>
              <a:t>mạnh</a:t>
            </a:r>
            <a:r>
              <a:rPr lang="vi-VN" sz="1500" dirty="0"/>
              <a:t>, như </a:t>
            </a:r>
            <a:r>
              <a:rPr lang="vi-VN" sz="1500" dirty="0" err="1"/>
              <a:t>thành</a:t>
            </a:r>
            <a:r>
              <a:rPr lang="vi-VN" sz="1500" dirty="0"/>
              <a:t> </a:t>
            </a:r>
            <a:r>
              <a:rPr lang="vi-VN" sz="1500" dirty="0" err="1"/>
              <a:t>phố</a:t>
            </a:r>
            <a:r>
              <a:rPr lang="vi-VN" sz="1500" dirty="0"/>
              <a:t> </a:t>
            </a:r>
            <a:r>
              <a:rPr lang="vi-VN" sz="1500" dirty="0" err="1"/>
              <a:t>Hồ</a:t>
            </a:r>
            <a:r>
              <a:rPr lang="vi-VN" sz="1500" dirty="0"/>
              <a:t> </a:t>
            </a:r>
            <a:r>
              <a:rPr lang="vi-VN" sz="1500" dirty="0" err="1"/>
              <a:t>Chí</a:t>
            </a:r>
            <a:r>
              <a:rPr lang="vi-VN" sz="1500" dirty="0"/>
              <a:t> Minh. </a:t>
            </a:r>
            <a:r>
              <a:rPr lang="vi-VN" sz="1500" dirty="0" err="1"/>
              <a:t>Đặc</a:t>
            </a:r>
            <a:r>
              <a:rPr lang="vi-VN" sz="1500" dirty="0"/>
              <a:t> </a:t>
            </a:r>
            <a:r>
              <a:rPr lang="vi-VN" sz="1500" dirty="0" err="1"/>
              <a:t>biệt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chuỗi</a:t>
            </a:r>
            <a:r>
              <a:rPr lang="vi-VN" sz="1500" dirty="0"/>
              <a:t> cung </a:t>
            </a:r>
            <a:r>
              <a:rPr lang="vi-VN" sz="1500" dirty="0" err="1"/>
              <a:t>ứng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ngành</a:t>
            </a:r>
            <a:r>
              <a:rPr lang="vi-VN" sz="1500" dirty="0"/>
              <a:t> công </a:t>
            </a:r>
            <a:r>
              <a:rPr lang="vi-VN" sz="1500" dirty="0" err="1"/>
              <a:t>nghiệp</a:t>
            </a:r>
            <a:r>
              <a:rPr lang="vi-VN" sz="1500" dirty="0"/>
              <a:t> công </a:t>
            </a:r>
            <a:r>
              <a:rPr lang="vi-VN" sz="1500" dirty="0" err="1"/>
              <a:t>nghệ</a:t>
            </a:r>
            <a:r>
              <a:rPr lang="vi-VN" sz="1500" dirty="0"/>
              <a:t> cao (</a:t>
            </a:r>
            <a:r>
              <a:rPr lang="vi-VN" sz="1500" dirty="0" err="1"/>
              <a:t>điện</a:t>
            </a:r>
            <a:r>
              <a:rPr lang="vi-VN" sz="1500" dirty="0"/>
              <a:t>, </a:t>
            </a:r>
            <a:r>
              <a:rPr lang="vi-VN" sz="1500" dirty="0" err="1"/>
              <a:t>điện</a:t>
            </a:r>
            <a:r>
              <a:rPr lang="vi-VN" sz="1500" dirty="0"/>
              <a:t> </a:t>
            </a:r>
            <a:r>
              <a:rPr lang="vi-VN" sz="1500" dirty="0" err="1"/>
              <a:t>tử</a:t>
            </a:r>
            <a:r>
              <a:rPr lang="vi-VN" sz="1500" dirty="0"/>
              <a:t>, ô tô…)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ảnh</a:t>
            </a:r>
            <a:r>
              <a:rPr lang="vi-VN" sz="1500" dirty="0"/>
              <a:t> </a:t>
            </a:r>
            <a:r>
              <a:rPr lang="vi-VN" sz="1500" dirty="0" err="1"/>
              <a:t>hưởng</a:t>
            </a:r>
            <a:r>
              <a:rPr lang="vi-VN" sz="1500" dirty="0"/>
              <a:t> </a:t>
            </a:r>
            <a:r>
              <a:rPr lang="vi-VN" sz="1500" dirty="0" err="1"/>
              <a:t>về</a:t>
            </a:r>
            <a:r>
              <a:rPr lang="vi-VN" sz="1500" dirty="0"/>
              <a:t> </a:t>
            </a:r>
            <a:r>
              <a:rPr lang="vi-VN" sz="1500" dirty="0" err="1"/>
              <a:t>đáp</a:t>
            </a:r>
            <a:r>
              <a:rPr lang="vi-VN" sz="1500" dirty="0"/>
              <a:t> </a:t>
            </a:r>
            <a:r>
              <a:rPr lang="vi-VN" sz="1500" dirty="0" err="1"/>
              <a:t>ứng</a:t>
            </a:r>
            <a:r>
              <a:rPr lang="vi-VN" sz="1500" dirty="0"/>
              <a:t> </a:t>
            </a:r>
            <a:r>
              <a:rPr lang="vi-VN" sz="1500" dirty="0" err="1"/>
              <a:t>điều</a:t>
            </a:r>
            <a:r>
              <a:rPr lang="vi-VN" sz="1500" dirty="0"/>
              <a:t> </a:t>
            </a:r>
            <a:r>
              <a:rPr lang="vi-VN" sz="1500" dirty="0" err="1"/>
              <a:t>kiện</a:t>
            </a:r>
            <a:r>
              <a:rPr lang="vi-VN" sz="1500" dirty="0"/>
              <a:t> lao </a:t>
            </a:r>
            <a:r>
              <a:rPr lang="vi-VN" sz="1500" dirty="0" err="1"/>
              <a:t>động</a:t>
            </a:r>
            <a:r>
              <a:rPr lang="vi-VN" sz="1500" dirty="0"/>
              <a:t>.</a:t>
            </a:r>
            <a:endParaRPr lang="en-US" sz="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4866A-C02D-43AE-BB36-9845B16A3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khi các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ứng bị </a:t>
            </a:r>
            <a:r>
              <a:rPr lang="en-US" dirty="0" err="1"/>
              <a:t>đứt</a:t>
            </a:r>
            <a:r>
              <a:rPr lang="en-US" dirty="0"/>
              <a:t> </a:t>
            </a:r>
            <a:r>
              <a:rPr lang="en-US" dirty="0" err="1"/>
              <a:t>gãy</a:t>
            </a:r>
            <a:r>
              <a:rPr lang="en-US" dirty="0"/>
              <a:t> trong thời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1BDDEB-471E-4756-A2A3-FD4351F4E3E2}"/>
              </a:ext>
            </a:extLst>
          </p:cNvPr>
          <p:cNvSpPr txBox="1">
            <a:spLocks/>
          </p:cNvSpPr>
          <p:nvPr/>
        </p:nvSpPr>
        <p:spPr>
          <a:xfrm>
            <a:off x="4169765" y="4011561"/>
            <a:ext cx="3672399" cy="202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500" dirty="0" err="1"/>
              <a:t>Chuỗi</a:t>
            </a:r>
            <a:r>
              <a:rPr lang="vi-VN" sz="1500" dirty="0"/>
              <a:t> cung </a:t>
            </a:r>
            <a:r>
              <a:rPr lang="vi-VN" sz="1500" dirty="0" err="1"/>
              <a:t>ứng</a:t>
            </a:r>
            <a:r>
              <a:rPr lang="vi-VN" sz="1500" dirty="0"/>
              <a:t> </a:t>
            </a:r>
            <a:r>
              <a:rPr lang="vi-VN" sz="1500" b="1" dirty="0" err="1"/>
              <a:t>mặt</a:t>
            </a:r>
            <a:r>
              <a:rPr lang="vi-VN" sz="1500" b="1" dirty="0"/>
              <a:t> </a:t>
            </a:r>
            <a:r>
              <a:rPr lang="vi-VN" sz="1500" b="1" dirty="0" err="1"/>
              <a:t>hàng</a:t>
            </a:r>
            <a:r>
              <a:rPr lang="vi-VN" sz="1500" b="1" dirty="0"/>
              <a:t> </a:t>
            </a:r>
            <a:r>
              <a:rPr lang="vi-VN" sz="1500" b="1" dirty="0" err="1"/>
              <a:t>thủy</a:t>
            </a:r>
            <a:r>
              <a:rPr lang="vi-VN" sz="1500" b="1" dirty="0"/>
              <a:t> </a:t>
            </a:r>
            <a:r>
              <a:rPr lang="vi-VN" sz="1500" b="1" dirty="0" err="1"/>
              <a:t>sản</a:t>
            </a:r>
            <a:r>
              <a:rPr lang="vi-VN" sz="1500" b="1" dirty="0"/>
              <a:t> </a:t>
            </a:r>
            <a:r>
              <a:rPr lang="vi-VN" sz="1500" b="1" dirty="0" err="1"/>
              <a:t>và</a:t>
            </a:r>
            <a:r>
              <a:rPr lang="vi-VN" sz="1500" b="1" dirty="0"/>
              <a:t> nông </a:t>
            </a:r>
            <a:r>
              <a:rPr lang="vi-VN" sz="1500" b="1" dirty="0" err="1"/>
              <a:t>sản</a:t>
            </a:r>
            <a:r>
              <a:rPr lang="vi-VN" sz="1500" dirty="0"/>
              <a:t> </a:t>
            </a:r>
            <a:r>
              <a:rPr lang="en-US" sz="1500" dirty="0"/>
              <a:t>bị ảnh </a:t>
            </a:r>
            <a:r>
              <a:rPr lang="en-US" sz="1500" dirty="0" err="1"/>
              <a:t>hưởng</a:t>
            </a:r>
            <a:r>
              <a:rPr lang="en-US" sz="1500" dirty="0"/>
              <a:t> </a:t>
            </a:r>
            <a:r>
              <a:rPr lang="en-US" sz="1500" dirty="0" err="1"/>
              <a:t>nặng</a:t>
            </a:r>
            <a:r>
              <a:rPr lang="en-US" sz="1500" dirty="0"/>
              <a:t> </a:t>
            </a:r>
            <a:r>
              <a:rPr lang="en-US" sz="1500" dirty="0" err="1"/>
              <a:t>nề</a:t>
            </a:r>
            <a:r>
              <a:rPr lang="en-US" sz="1500" dirty="0"/>
              <a:t> </a:t>
            </a:r>
            <a:r>
              <a:rPr lang="vi-VN" sz="1500" dirty="0"/>
              <a:t>do lao </a:t>
            </a:r>
            <a:r>
              <a:rPr lang="vi-VN" sz="1500" dirty="0" err="1"/>
              <a:t>động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cách</a:t>
            </a:r>
            <a:r>
              <a:rPr lang="vi-VN" sz="1500" dirty="0"/>
              <a:t> ly, </a:t>
            </a:r>
            <a:r>
              <a:rPr lang="vi-VN" sz="1500" dirty="0" err="1"/>
              <a:t>giãn</a:t>
            </a:r>
            <a:r>
              <a:rPr lang="vi-VN" sz="1500" dirty="0"/>
              <a:t> </a:t>
            </a:r>
            <a:r>
              <a:rPr lang="vi-VN" sz="1500" dirty="0" err="1"/>
              <a:t>cách</a:t>
            </a:r>
            <a:r>
              <a:rPr lang="vi-VN" sz="1500" dirty="0"/>
              <a:t> </a:t>
            </a:r>
            <a:r>
              <a:rPr lang="vi-VN" sz="1500" dirty="0" err="1"/>
              <a:t>cùng</a:t>
            </a:r>
            <a:r>
              <a:rPr lang="vi-VN" sz="1500" dirty="0"/>
              <a:t> </a:t>
            </a:r>
            <a:r>
              <a:rPr lang="vi-VN" sz="1500" dirty="0" err="1"/>
              <a:t>với</a:t>
            </a:r>
            <a:r>
              <a:rPr lang="vi-VN" sz="1500" dirty="0"/>
              <a:t> </a:t>
            </a:r>
            <a:r>
              <a:rPr lang="vi-VN" sz="1500" dirty="0" err="1"/>
              <a:t>chuỗi</a:t>
            </a:r>
            <a:r>
              <a:rPr lang="vi-VN" sz="1500" dirty="0"/>
              <a:t> </a:t>
            </a:r>
            <a:r>
              <a:rPr lang="vi-VN" sz="1500" dirty="0" err="1"/>
              <a:t>mặt</a:t>
            </a:r>
            <a:r>
              <a:rPr lang="vi-VN" sz="1500" dirty="0"/>
              <a:t> </a:t>
            </a:r>
            <a:r>
              <a:rPr lang="vi-VN" sz="1500" dirty="0" err="1"/>
              <a:t>hàng</a:t>
            </a:r>
            <a:r>
              <a:rPr lang="vi-VN" sz="1500" dirty="0"/>
              <a:t> nông </a:t>
            </a:r>
            <a:r>
              <a:rPr lang="vi-VN" sz="1500" dirty="0" err="1"/>
              <a:t>sản</a:t>
            </a:r>
            <a:r>
              <a:rPr lang="vi-VN" sz="1500" dirty="0"/>
              <a:t> do </a:t>
            </a:r>
            <a:r>
              <a:rPr lang="vi-VN" sz="1500" dirty="0" err="1"/>
              <a:t>đình</a:t>
            </a:r>
            <a:r>
              <a:rPr lang="vi-VN" sz="1500" dirty="0"/>
              <a:t> </a:t>
            </a:r>
            <a:r>
              <a:rPr lang="vi-VN" sz="1500" dirty="0" err="1"/>
              <a:t>trệ</a:t>
            </a:r>
            <a:r>
              <a:rPr lang="vi-VN" sz="1500" dirty="0"/>
              <a:t> lưu thông, thông tin </a:t>
            </a:r>
            <a:r>
              <a:rPr lang="vi-VN" sz="1500" dirty="0" err="1"/>
              <a:t>thị</a:t>
            </a:r>
            <a:r>
              <a:rPr lang="vi-VN" sz="1500" dirty="0"/>
              <a:t> </a:t>
            </a:r>
            <a:r>
              <a:rPr lang="vi-VN" sz="1500" dirty="0" err="1"/>
              <a:t>trường</a:t>
            </a:r>
            <a:r>
              <a:rPr lang="vi-VN" sz="1500" dirty="0"/>
              <a:t> </a:t>
            </a:r>
            <a:r>
              <a:rPr lang="vi-VN" sz="1500" dirty="0" err="1"/>
              <a:t>và</a:t>
            </a:r>
            <a:r>
              <a:rPr lang="vi-VN" sz="1500" dirty="0"/>
              <a:t> lao </a:t>
            </a:r>
            <a:r>
              <a:rPr lang="vi-VN" sz="1500" dirty="0" err="1"/>
              <a:t>động</a:t>
            </a:r>
            <a:r>
              <a:rPr lang="vi-VN" sz="1500" dirty="0"/>
              <a:t> </a:t>
            </a:r>
            <a:r>
              <a:rPr lang="vi-VN" sz="1500" dirty="0" err="1"/>
              <a:t>lái</a:t>
            </a:r>
            <a:r>
              <a:rPr lang="vi-VN" sz="1500" dirty="0"/>
              <a:t> xe. </a:t>
            </a:r>
            <a:r>
              <a:rPr lang="vi-VN" sz="1500" dirty="0" err="1"/>
              <a:t>Việc</a:t>
            </a:r>
            <a:r>
              <a:rPr lang="vi-VN" sz="1500" dirty="0"/>
              <a:t> </a:t>
            </a:r>
            <a:r>
              <a:rPr lang="vi-VN" sz="1500" dirty="0" err="1"/>
              <a:t>nhiều</a:t>
            </a:r>
            <a:r>
              <a:rPr lang="vi-VN" sz="1500" dirty="0"/>
              <a:t> </a:t>
            </a:r>
            <a:r>
              <a:rPr lang="vi-VN" sz="1500" dirty="0" err="1"/>
              <a:t>vùng</a:t>
            </a:r>
            <a:r>
              <a:rPr lang="vi-VN" sz="1500" dirty="0"/>
              <a:t> </a:t>
            </a:r>
            <a:r>
              <a:rPr lang="vi-VN" sz="1500" dirty="0" err="1"/>
              <a:t>sản</a:t>
            </a:r>
            <a:r>
              <a:rPr lang="vi-VN" sz="1500" dirty="0"/>
              <a:t> </a:t>
            </a:r>
            <a:r>
              <a:rPr lang="vi-VN" sz="1500" dirty="0" err="1"/>
              <a:t>phẩm</a:t>
            </a:r>
            <a:r>
              <a:rPr lang="vi-VN" sz="1500" dirty="0"/>
              <a:t> </a:t>
            </a:r>
            <a:r>
              <a:rPr lang="vi-VN" sz="1500" dirty="0" err="1"/>
              <a:t>đến</a:t>
            </a:r>
            <a:r>
              <a:rPr lang="vi-VN" sz="1500" dirty="0"/>
              <a:t> </a:t>
            </a:r>
            <a:r>
              <a:rPr lang="vi-VN" sz="1500" dirty="0" err="1"/>
              <a:t>kỳ</a:t>
            </a:r>
            <a:r>
              <a:rPr lang="vi-VN" sz="1500" dirty="0"/>
              <a:t> thu </a:t>
            </a:r>
            <a:r>
              <a:rPr lang="vi-VN" sz="1500" dirty="0" err="1"/>
              <a:t>hoạch</a:t>
            </a:r>
            <a:r>
              <a:rPr lang="vi-VN" sz="1500" dirty="0"/>
              <a:t> </a:t>
            </a:r>
            <a:r>
              <a:rPr lang="vi-VN" sz="1500" dirty="0" err="1"/>
              <a:t>mà</a:t>
            </a:r>
            <a:r>
              <a:rPr lang="vi-VN" sz="1500" dirty="0"/>
              <a:t> không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đầu</a:t>
            </a:r>
            <a:r>
              <a:rPr lang="vi-VN" sz="1500" dirty="0"/>
              <a:t> ra </a:t>
            </a:r>
            <a:r>
              <a:rPr lang="vi-VN" sz="1500" dirty="0" err="1"/>
              <a:t>và</a:t>
            </a:r>
            <a:r>
              <a:rPr lang="vi-VN" sz="1500" dirty="0"/>
              <a:t> </a:t>
            </a:r>
            <a:r>
              <a:rPr lang="vi-VN" sz="1500" dirty="0" err="1"/>
              <a:t>khó</a:t>
            </a:r>
            <a:r>
              <a:rPr lang="vi-VN" sz="1500" dirty="0"/>
              <a:t> </a:t>
            </a:r>
            <a:r>
              <a:rPr lang="vi-VN" sz="1500" dirty="0" err="1"/>
              <a:t>vận</a:t>
            </a:r>
            <a:r>
              <a:rPr lang="vi-VN" sz="1500" dirty="0"/>
              <a:t> </a:t>
            </a:r>
            <a:r>
              <a:rPr lang="vi-VN" sz="1500" dirty="0" err="1"/>
              <a:t>chuyển</a:t>
            </a:r>
            <a:r>
              <a:rPr lang="vi-VN" sz="1500" dirty="0"/>
              <a:t> </a:t>
            </a:r>
            <a:r>
              <a:rPr lang="vi-VN" sz="1500" dirty="0" err="1"/>
              <a:t>đã</a:t>
            </a:r>
            <a:r>
              <a:rPr lang="vi-VN" sz="1500" dirty="0"/>
              <a:t> gây ra </a:t>
            </a:r>
            <a:r>
              <a:rPr lang="vi-VN" sz="1500" dirty="0" err="1"/>
              <a:t>đứt</a:t>
            </a:r>
            <a:r>
              <a:rPr lang="vi-VN" sz="1500" dirty="0"/>
              <a:t> </a:t>
            </a:r>
            <a:r>
              <a:rPr lang="vi-VN" sz="1500" dirty="0" err="1"/>
              <a:t>gãy</a:t>
            </a:r>
            <a:r>
              <a:rPr lang="vi-VN" sz="1500" dirty="0"/>
              <a:t>.</a:t>
            </a:r>
            <a:endParaRPr lang="en-US" sz="1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8C0C7F-3040-4749-951A-EE8505CEE920}"/>
              </a:ext>
            </a:extLst>
          </p:cNvPr>
          <p:cNvSpPr txBox="1">
            <a:spLocks/>
          </p:cNvSpPr>
          <p:nvPr/>
        </p:nvSpPr>
        <p:spPr>
          <a:xfrm>
            <a:off x="7931542" y="4011561"/>
            <a:ext cx="3672399" cy="2026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C</a:t>
            </a:r>
            <a:r>
              <a:rPr lang="vi-VN" sz="1500" dirty="0" err="1"/>
              <a:t>huỗi</a:t>
            </a:r>
            <a:r>
              <a:rPr lang="vi-VN" sz="1500" dirty="0"/>
              <a:t> cung </a:t>
            </a:r>
            <a:r>
              <a:rPr lang="vi-VN" sz="1500" dirty="0" err="1"/>
              <a:t>ứng</a:t>
            </a:r>
            <a:r>
              <a:rPr lang="vi-VN" sz="1500" dirty="0"/>
              <a:t> </a:t>
            </a:r>
            <a:r>
              <a:rPr lang="en-US" sz="1500" b="1" dirty="0" err="1"/>
              <a:t>mặt</a:t>
            </a:r>
            <a:r>
              <a:rPr lang="en-US" sz="1500" b="1" dirty="0"/>
              <a:t> </a:t>
            </a:r>
            <a:r>
              <a:rPr lang="vi-VN" sz="1500" b="1" dirty="0" err="1"/>
              <a:t>hàng</a:t>
            </a:r>
            <a:r>
              <a:rPr lang="vi-VN" sz="1500" b="1" dirty="0"/>
              <a:t> </a:t>
            </a:r>
            <a:r>
              <a:rPr lang="vi-VN" sz="1500" b="1" dirty="0" err="1"/>
              <a:t>dệt</a:t>
            </a:r>
            <a:r>
              <a:rPr lang="vi-VN" sz="1500" b="1" dirty="0"/>
              <a:t> may, </a:t>
            </a:r>
            <a:r>
              <a:rPr lang="en-US" sz="1500" b="1" dirty="0"/>
              <a:t>da </a:t>
            </a:r>
            <a:r>
              <a:rPr lang="en-US" sz="1500" b="1" dirty="0" err="1"/>
              <a:t>giày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đứt</a:t>
            </a:r>
            <a:r>
              <a:rPr lang="vi-VN" sz="1500" dirty="0"/>
              <a:t> </a:t>
            </a:r>
            <a:r>
              <a:rPr lang="vi-VN" sz="1500" dirty="0" err="1"/>
              <a:t>gãy</a:t>
            </a:r>
            <a:r>
              <a:rPr lang="vi-VN" sz="1500" dirty="0"/>
              <a:t> do lao </a:t>
            </a:r>
            <a:r>
              <a:rPr lang="vi-VN" sz="1500" dirty="0" err="1"/>
              <a:t>động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giãn</a:t>
            </a:r>
            <a:r>
              <a:rPr lang="vi-VN" sz="1500" dirty="0"/>
              <a:t> </a:t>
            </a:r>
            <a:r>
              <a:rPr lang="vi-VN" sz="1500" dirty="0" err="1"/>
              <a:t>cách</a:t>
            </a:r>
            <a:r>
              <a:rPr lang="vi-VN" sz="1500" dirty="0"/>
              <a:t>, </a:t>
            </a:r>
            <a:r>
              <a:rPr lang="vi-VN" sz="1500" dirty="0" err="1"/>
              <a:t>điều</a:t>
            </a:r>
            <a:r>
              <a:rPr lang="vi-VN" sz="1500" dirty="0"/>
              <a:t> </a:t>
            </a:r>
            <a:r>
              <a:rPr lang="vi-VN" sz="1500" dirty="0" err="1"/>
              <a:t>kiện</a:t>
            </a:r>
            <a:r>
              <a:rPr lang="vi-VN" sz="1500" dirty="0"/>
              <a:t> </a:t>
            </a:r>
            <a:r>
              <a:rPr lang="vi-VN" sz="1500" dirty="0" err="1"/>
              <a:t>sản</a:t>
            </a:r>
            <a:r>
              <a:rPr lang="vi-VN" sz="1500" dirty="0"/>
              <a:t> </a:t>
            </a:r>
            <a:r>
              <a:rPr lang="vi-VN" sz="1500" dirty="0" err="1"/>
              <a:t>xuất</a:t>
            </a:r>
            <a:r>
              <a:rPr lang="vi-VN" sz="1500" dirty="0"/>
              <a:t> “3 </a:t>
            </a:r>
            <a:r>
              <a:rPr lang="vi-VN" sz="1500" dirty="0" err="1"/>
              <a:t>tại</a:t>
            </a:r>
            <a:r>
              <a:rPr lang="vi-VN" sz="1500" dirty="0"/>
              <a:t> </a:t>
            </a:r>
            <a:r>
              <a:rPr lang="vi-VN" sz="1500" dirty="0" err="1"/>
              <a:t>chỗ</a:t>
            </a:r>
            <a:r>
              <a:rPr lang="vi-VN" sz="1500" dirty="0"/>
              <a:t>”, hay “1 cung </a:t>
            </a:r>
            <a:r>
              <a:rPr lang="vi-VN" sz="1500" dirty="0" err="1"/>
              <a:t>đường</a:t>
            </a:r>
            <a:r>
              <a:rPr lang="vi-VN" sz="1500" dirty="0"/>
              <a:t> 2 </a:t>
            </a:r>
            <a:r>
              <a:rPr lang="vi-VN" sz="1500" dirty="0" err="1"/>
              <a:t>hoặc</a:t>
            </a:r>
            <a:r>
              <a:rPr lang="vi-VN" sz="1500" dirty="0"/>
              <a:t> 3 </a:t>
            </a:r>
            <a:r>
              <a:rPr lang="vi-VN" sz="1500" dirty="0" err="1"/>
              <a:t>điểm</a:t>
            </a:r>
            <a:r>
              <a:rPr lang="vi-VN" sz="1500" dirty="0"/>
              <a:t> </a:t>
            </a:r>
            <a:r>
              <a:rPr lang="vi-VN" sz="1500" dirty="0" err="1"/>
              <a:t>đón</a:t>
            </a:r>
            <a:r>
              <a:rPr lang="vi-VN" sz="1500" dirty="0"/>
              <a:t>” chưa </a:t>
            </a:r>
            <a:r>
              <a:rPr lang="vi-VN" sz="1500" dirty="0" err="1"/>
              <a:t>phù</a:t>
            </a:r>
            <a:r>
              <a:rPr lang="vi-VN" sz="1500" dirty="0"/>
              <a:t> </a:t>
            </a:r>
            <a:r>
              <a:rPr lang="vi-VN" sz="1500" dirty="0" err="1"/>
              <a:t>hợp</a:t>
            </a:r>
            <a:r>
              <a:rPr lang="vi-VN" sz="1500" dirty="0"/>
              <a:t> </a:t>
            </a:r>
            <a:r>
              <a:rPr lang="vi-VN" sz="1500" dirty="0" err="1"/>
              <a:t>với</a:t>
            </a:r>
            <a:r>
              <a:rPr lang="vi-VN" sz="1500" dirty="0"/>
              <a:t> </a:t>
            </a:r>
            <a:r>
              <a:rPr lang="vi-VN" sz="1500" dirty="0" err="1"/>
              <a:t>tất</a:t>
            </a:r>
            <a:r>
              <a:rPr lang="vi-VN" sz="1500" dirty="0"/>
              <a:t> </a:t>
            </a:r>
            <a:r>
              <a:rPr lang="vi-VN" sz="1500" dirty="0" err="1"/>
              <a:t>cả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địa</a:t>
            </a:r>
            <a:r>
              <a:rPr lang="vi-VN" sz="1500" dirty="0"/>
              <a:t> phương do </a:t>
            </a:r>
            <a:r>
              <a:rPr lang="vi-VN" sz="1500" dirty="0" err="1"/>
              <a:t>đặc</a:t>
            </a:r>
            <a:r>
              <a:rPr lang="vi-VN" sz="1500" dirty="0"/>
              <a:t> </a:t>
            </a:r>
            <a:r>
              <a:rPr lang="vi-VN" sz="1500" dirty="0" err="1"/>
              <a:t>điểm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mỗi</a:t>
            </a:r>
            <a:r>
              <a:rPr lang="vi-VN" sz="1500" dirty="0"/>
              <a:t> </a:t>
            </a:r>
            <a:r>
              <a:rPr lang="vi-VN" sz="1500" dirty="0" err="1"/>
              <a:t>địa</a:t>
            </a:r>
            <a:r>
              <a:rPr lang="vi-VN" sz="1500" dirty="0"/>
              <a:t> phương </a:t>
            </a:r>
            <a:r>
              <a:rPr lang="vi-VN" sz="1500" dirty="0" err="1"/>
              <a:t>đều</a:t>
            </a:r>
            <a:r>
              <a:rPr lang="vi-VN" sz="1500" dirty="0"/>
              <a:t> </a:t>
            </a:r>
            <a:r>
              <a:rPr lang="vi-VN" sz="1500" dirty="0" err="1"/>
              <a:t>khác</a:t>
            </a:r>
            <a:r>
              <a:rPr lang="vi-VN" sz="1500" dirty="0"/>
              <a:t> nhau</a:t>
            </a:r>
            <a:endParaRPr lang="en-US" sz="1500" dirty="0"/>
          </a:p>
        </p:txBody>
      </p:sp>
      <p:pic>
        <p:nvPicPr>
          <p:cNvPr id="10242" name="Picture 2" descr="Tránh để đứt gãy nguồn cung ứng">
            <a:extLst>
              <a:ext uri="{FF2B5EF4-FFF2-40B4-BE49-F238E27FC236}">
                <a16:creationId xmlns:a16="http://schemas.microsoft.com/office/drawing/2014/main" id="{8A365407-38A8-4B8F-ABDE-A6A0D0647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030" y="1812399"/>
            <a:ext cx="3059306" cy="1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ứt gãy chuỗi cung ứng: Con đường để tự chủ sản xuất công nghiệp | Kinh  doanh | Vietnam+ (VietnamPlus)">
            <a:extLst>
              <a:ext uri="{FF2B5EF4-FFF2-40B4-BE49-F238E27FC236}">
                <a16:creationId xmlns:a16="http://schemas.microsoft.com/office/drawing/2014/main" id="{735D6EBB-0163-482C-A38E-5734777A1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6" b="9846"/>
          <a:stretch/>
        </p:blipFill>
        <p:spPr bwMode="auto">
          <a:xfrm>
            <a:off x="516143" y="1812399"/>
            <a:ext cx="3180786" cy="1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oanh nghiệp dệt may: Áp lực đứt gãy chuỗi cung ứng">
            <a:extLst>
              <a:ext uri="{FF2B5EF4-FFF2-40B4-BE49-F238E27FC236}">
                <a16:creationId xmlns:a16="http://schemas.microsoft.com/office/drawing/2014/main" id="{0DEB86A1-7024-4F19-8FB0-CC74993FF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821"/>
          <a:stretch/>
        </p:blipFill>
        <p:spPr bwMode="auto">
          <a:xfrm>
            <a:off x="8136437" y="1822406"/>
            <a:ext cx="3160827" cy="19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08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D3D6-4927-4D38-8E96-3E94076F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CAC1-07B9-473C-9F95-8DCA81F3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491" y="4552334"/>
            <a:ext cx="5093109" cy="1486077"/>
          </a:xfrm>
        </p:spPr>
        <p:txBody>
          <a:bodyPr>
            <a:normAutofit/>
          </a:bodyPr>
          <a:lstStyle/>
          <a:p>
            <a:r>
              <a:rPr lang="en-VN" sz="1500" b="1" dirty="0"/>
              <a:t>G</a:t>
            </a:r>
            <a:r>
              <a:rPr lang="vi-VN" sz="1500" b="1" dirty="0"/>
              <a:t>iá cước vận tải đường biển cao, tăng</a:t>
            </a:r>
            <a:r>
              <a:rPr lang="en-US" sz="1500" b="1" dirty="0"/>
              <a:t> </a:t>
            </a:r>
            <a:r>
              <a:rPr lang="en-US" sz="1500" b="1" dirty="0" err="1"/>
              <a:t>mạnh</a:t>
            </a:r>
            <a:r>
              <a:rPr lang="vi-VN" sz="1500" dirty="0"/>
              <a:t> khiến doanh nghiệp xuất khẩu đối mặt với nhiều rủi ro. </a:t>
            </a:r>
            <a:endParaRPr lang="en-US" sz="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2A19B-6631-4E2D-9074-0CEFA2B14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Các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chưa có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680FA1-8413-4C5D-8DB1-99D23D15F073}"/>
              </a:ext>
            </a:extLst>
          </p:cNvPr>
          <p:cNvSpPr txBox="1">
            <a:spLocks/>
          </p:cNvSpPr>
          <p:nvPr/>
        </p:nvSpPr>
        <p:spPr>
          <a:xfrm>
            <a:off x="496479" y="4552334"/>
            <a:ext cx="5191432" cy="1486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Doanh nghiệp </a:t>
            </a:r>
            <a:r>
              <a:rPr lang="en-US" sz="1500" dirty="0" err="1"/>
              <a:t>xuất</a:t>
            </a:r>
            <a:r>
              <a:rPr lang="en-US" sz="1500" dirty="0"/>
              <a:t> nhập </a:t>
            </a:r>
            <a:r>
              <a:rPr lang="en-US" sz="1500" dirty="0" err="1"/>
              <a:t>khẩu</a:t>
            </a:r>
            <a:r>
              <a:rPr lang="en-US" sz="1500" dirty="0"/>
              <a:t> </a:t>
            </a:r>
            <a:r>
              <a:rPr lang="en-US" sz="1500" dirty="0" err="1"/>
              <a:t>đối</a:t>
            </a:r>
            <a:r>
              <a:rPr lang="en-US" sz="1500" dirty="0"/>
              <a:t> </a:t>
            </a:r>
            <a:r>
              <a:rPr lang="en-US" sz="1500" dirty="0" err="1"/>
              <a:t>diện</a:t>
            </a:r>
            <a:r>
              <a:rPr lang="en-US" sz="1500" dirty="0"/>
              <a:t> với </a:t>
            </a:r>
            <a:r>
              <a:rPr lang="en-US" sz="1500" dirty="0" err="1"/>
              <a:t>hàng</a:t>
            </a:r>
            <a:r>
              <a:rPr lang="en-US" sz="1500" dirty="0"/>
              <a:t> </a:t>
            </a:r>
            <a:r>
              <a:rPr lang="en-US" sz="1500" dirty="0" err="1"/>
              <a:t>loạt</a:t>
            </a:r>
            <a:r>
              <a:rPr lang="en-US" sz="1500" dirty="0"/>
              <a:t> </a:t>
            </a:r>
            <a:r>
              <a:rPr lang="en-US" sz="1500" b="1" dirty="0"/>
              <a:t>chi </a:t>
            </a:r>
            <a:r>
              <a:rPr lang="en-US" sz="1500" b="1" dirty="0" err="1"/>
              <a:t>phí</a:t>
            </a:r>
            <a:r>
              <a:rPr lang="en-US" sz="1500" b="1" dirty="0"/>
              <a:t>  </a:t>
            </a:r>
            <a:r>
              <a:rPr lang="en-US" sz="1500" b="1" dirty="0" err="1"/>
              <a:t>tiếp</a:t>
            </a:r>
            <a:r>
              <a:rPr lang="en-US" sz="1500" b="1" dirty="0"/>
              <a:t> </a:t>
            </a:r>
            <a:r>
              <a:rPr lang="en-US" sz="1500" b="1" dirty="0" err="1"/>
              <a:t>tục</a:t>
            </a:r>
            <a:r>
              <a:rPr lang="en-US" sz="1500" b="1" dirty="0"/>
              <a:t> </a:t>
            </a:r>
            <a:r>
              <a:rPr lang="en-US" sz="1500" b="1" dirty="0" err="1"/>
              <a:t>phát</a:t>
            </a:r>
            <a:r>
              <a:rPr lang="en-US" sz="1500" b="1" dirty="0"/>
              <a:t> </a:t>
            </a:r>
            <a:r>
              <a:rPr lang="en-US" sz="1500" b="1" dirty="0" err="1"/>
              <a:t>sinh</a:t>
            </a:r>
            <a:r>
              <a:rPr lang="en-US" sz="1500" dirty="0"/>
              <a:t> </a:t>
            </a:r>
            <a:r>
              <a:rPr lang="en-US" sz="1500" dirty="0" err="1"/>
              <a:t>dù</a:t>
            </a:r>
            <a:r>
              <a:rPr lang="en-US" sz="1500" dirty="0"/>
              <a:t> hoạt động </a:t>
            </a:r>
            <a:r>
              <a:rPr lang="en-US" sz="1500" dirty="0" err="1"/>
              <a:t>sản</a:t>
            </a:r>
            <a:r>
              <a:rPr lang="en-US" sz="1500" dirty="0"/>
              <a:t> </a:t>
            </a:r>
            <a:r>
              <a:rPr lang="en-US" sz="1500" dirty="0" err="1"/>
              <a:t>xuất</a:t>
            </a:r>
            <a:r>
              <a:rPr lang="en-US" sz="1500" dirty="0"/>
              <a:t> </a:t>
            </a:r>
            <a:r>
              <a:rPr lang="en-US" sz="1500" dirty="0" err="1"/>
              <a:t>kinh</a:t>
            </a:r>
            <a:r>
              <a:rPr lang="en-US" sz="1500" dirty="0"/>
              <a:t> doanh bị </a:t>
            </a:r>
            <a:r>
              <a:rPr lang="en-US" sz="1500" dirty="0" err="1"/>
              <a:t>hạn</a:t>
            </a:r>
            <a:r>
              <a:rPr lang="en-US" sz="1500" dirty="0"/>
              <a:t> </a:t>
            </a:r>
            <a:r>
              <a:rPr lang="en-US" sz="1500" dirty="0" err="1"/>
              <a:t>chế</a:t>
            </a:r>
            <a:r>
              <a:rPr lang="en-US" sz="1500" dirty="0"/>
              <a:t> do </a:t>
            </a:r>
            <a:r>
              <a:rPr lang="en-US" sz="1500" dirty="0" err="1"/>
              <a:t>đại</a:t>
            </a:r>
            <a:r>
              <a:rPr lang="en-US" sz="1500" dirty="0"/>
              <a:t> </a:t>
            </a:r>
            <a:r>
              <a:rPr lang="en-US" sz="1500" dirty="0" err="1"/>
              <a:t>dịch</a:t>
            </a:r>
            <a:r>
              <a:rPr lang="en-US" sz="1500" dirty="0"/>
              <a:t>. Một </a:t>
            </a:r>
            <a:r>
              <a:rPr lang="en-US" sz="1500" dirty="0" err="1"/>
              <a:t>số</a:t>
            </a:r>
            <a:r>
              <a:rPr lang="en-US" sz="1500" dirty="0"/>
              <a:t> chi </a:t>
            </a:r>
            <a:r>
              <a:rPr lang="en-US" sz="1500" dirty="0" err="1"/>
              <a:t>phí</a:t>
            </a:r>
            <a:r>
              <a:rPr lang="en-US" sz="1500" dirty="0"/>
              <a:t> </a:t>
            </a:r>
            <a:r>
              <a:rPr lang="en-US" sz="1500" dirty="0" err="1"/>
              <a:t>phổ</a:t>
            </a:r>
            <a:r>
              <a:rPr lang="en-US" sz="1500" dirty="0"/>
              <a:t> biến </a:t>
            </a:r>
            <a:r>
              <a:rPr lang="en-US" sz="1500" dirty="0" err="1"/>
              <a:t>như</a:t>
            </a:r>
            <a:r>
              <a:rPr lang="en-US" sz="1500" dirty="0"/>
              <a:t> </a:t>
            </a:r>
            <a:r>
              <a:rPr lang="en-US" sz="1500" dirty="0" err="1"/>
              <a:t>lãi</a:t>
            </a:r>
            <a:r>
              <a:rPr lang="en-US" sz="1500" dirty="0"/>
              <a:t> </a:t>
            </a:r>
            <a:r>
              <a:rPr lang="en-US" sz="1500" dirty="0" err="1"/>
              <a:t>suất</a:t>
            </a:r>
            <a:r>
              <a:rPr lang="en-US" sz="1500" dirty="0"/>
              <a:t> </a:t>
            </a:r>
            <a:r>
              <a:rPr lang="en-US" sz="1500" dirty="0" err="1"/>
              <a:t>vay</a:t>
            </a:r>
            <a:r>
              <a:rPr lang="en-US" sz="1500" dirty="0"/>
              <a:t> </a:t>
            </a:r>
            <a:r>
              <a:rPr lang="en-US" sz="1500" dirty="0" err="1"/>
              <a:t>ngân</a:t>
            </a:r>
            <a:r>
              <a:rPr lang="en-US" sz="1500" dirty="0"/>
              <a:t> </a:t>
            </a:r>
            <a:r>
              <a:rPr lang="en-US" sz="1500" dirty="0" err="1"/>
              <a:t>hàng</a:t>
            </a:r>
            <a:r>
              <a:rPr lang="en-US" sz="1500" dirty="0"/>
              <a:t>, chi </a:t>
            </a:r>
            <a:r>
              <a:rPr lang="en-US" sz="1500" dirty="0" err="1"/>
              <a:t>phí</a:t>
            </a:r>
            <a:r>
              <a:rPr lang="en-US" sz="1500" dirty="0"/>
              <a:t> </a:t>
            </a:r>
            <a:r>
              <a:rPr lang="en-US" sz="1500" dirty="0" err="1"/>
              <a:t>thuê</a:t>
            </a:r>
            <a:r>
              <a:rPr lang="en-US" sz="1500" dirty="0"/>
              <a:t> </a:t>
            </a:r>
            <a:r>
              <a:rPr lang="en-US" sz="1500" dirty="0" err="1"/>
              <a:t>mặt</a:t>
            </a:r>
            <a:r>
              <a:rPr lang="en-US" sz="1500" dirty="0"/>
              <a:t> </a:t>
            </a:r>
            <a:r>
              <a:rPr lang="en-US" sz="1500" dirty="0" err="1"/>
              <a:t>bằng</a:t>
            </a:r>
            <a:r>
              <a:rPr lang="en-US" sz="1500" dirty="0"/>
              <a:t> </a:t>
            </a:r>
            <a:r>
              <a:rPr lang="en-US" sz="1500" dirty="0" err="1"/>
              <a:t>kinh</a:t>
            </a:r>
            <a:r>
              <a:rPr lang="en-US" sz="1500" dirty="0"/>
              <a:t> doanh, </a:t>
            </a:r>
            <a:r>
              <a:rPr lang="vi-VN" sz="1500" dirty="0" err="1"/>
              <a:t>phí</a:t>
            </a:r>
            <a:r>
              <a:rPr lang="vi-VN" sz="1500" dirty="0"/>
              <a:t> lưu </a:t>
            </a:r>
            <a:r>
              <a:rPr lang="vi-VN" sz="1500" dirty="0" err="1"/>
              <a:t>container</a:t>
            </a:r>
            <a:r>
              <a:rPr lang="vi-VN" sz="1500" dirty="0"/>
              <a:t>, lưu kho, lưu </a:t>
            </a:r>
            <a:r>
              <a:rPr lang="vi-VN" sz="1500" dirty="0" err="1"/>
              <a:t>bãi</a:t>
            </a:r>
            <a:r>
              <a:rPr lang="vi-VN" sz="1500" dirty="0"/>
              <a:t> cho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vi-VN" sz="1500" dirty="0" err="1"/>
              <a:t>hóa</a:t>
            </a:r>
            <a:r>
              <a:rPr lang="vi-VN" sz="1500" dirty="0"/>
              <a:t> ở </a:t>
            </a:r>
            <a:r>
              <a:rPr lang="vi-VN" sz="1500" dirty="0" err="1"/>
              <a:t>cảng</a:t>
            </a:r>
            <a:r>
              <a:rPr lang="vi-VN" sz="1500" dirty="0"/>
              <a:t> </a:t>
            </a:r>
            <a:r>
              <a:rPr lang="vi-VN" sz="1500" dirty="0" err="1"/>
              <a:t>biển</a:t>
            </a:r>
            <a:r>
              <a:rPr lang="vi-VN" sz="1500" dirty="0"/>
              <a:t> </a:t>
            </a:r>
            <a:r>
              <a:rPr lang="vi-VN" sz="1500" dirty="0" err="1"/>
              <a:t>và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trung tâm </a:t>
            </a:r>
            <a:r>
              <a:rPr lang="vi-VN" sz="1500" dirty="0" err="1"/>
              <a:t>logistics</a:t>
            </a:r>
            <a:r>
              <a:rPr lang="en-US" sz="1500" dirty="0"/>
              <a:t>. </a:t>
            </a:r>
            <a:r>
              <a:rPr lang="vi-VN" sz="1500" dirty="0"/>
              <a:t> </a:t>
            </a:r>
            <a:endParaRPr lang="en-US" sz="1500" dirty="0"/>
          </a:p>
        </p:txBody>
      </p:sp>
      <p:pic>
        <p:nvPicPr>
          <p:cNvPr id="11266" name="Picture 2" descr="Xuất nhập khẩu 2021: Nhìn từ hậu cần và vận tải quốc tế - Nhịp sống kinh tế  Việt Nam &amp;amp; Thế giới">
            <a:extLst>
              <a:ext uri="{FF2B5EF4-FFF2-40B4-BE49-F238E27FC236}">
                <a16:creationId xmlns:a16="http://schemas.microsoft.com/office/drawing/2014/main" id="{F5DFCE3E-8FB4-4555-B14A-A50D4C014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981" y="1588030"/>
            <a:ext cx="4805402" cy="25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ặp khó vì Covid-19, khoảng 400.000 khách hàng sẽ được giảm lãi vay | VOV.VN">
            <a:extLst>
              <a:ext uri="{FF2B5EF4-FFF2-40B4-BE49-F238E27FC236}">
                <a16:creationId xmlns:a16="http://schemas.microsoft.com/office/drawing/2014/main" id="{ADB4C86A-43DB-4F13-970E-E3AB8784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07" y="1588030"/>
            <a:ext cx="4623620" cy="257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225-B688-45D5-BAA5-9671DFBC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7BC5-73DD-4505-B24B-B0DFF913D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1770654"/>
            <a:ext cx="4543386" cy="1459248"/>
          </a:xfrm>
        </p:spPr>
        <p:txBody>
          <a:bodyPr/>
          <a:lstStyle/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ban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2020 </a:t>
            </a:r>
            <a:r>
              <a:rPr lang="en-US" dirty="0" err="1"/>
              <a:t>và</a:t>
            </a:r>
            <a:r>
              <a:rPr lang="en-US" dirty="0"/>
              <a:t> 2021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5"/>
                </a:solidFill>
              </a:rPr>
              <a:t>hiệu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quả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5"/>
                </a:solidFill>
              </a:rPr>
              <a:t>nhiều</a:t>
            </a:r>
            <a:r>
              <a:rPr lang="en-US" b="1" dirty="0">
                <a:solidFill>
                  <a:schemeClr val="accent5"/>
                </a:solidFill>
              </a:rPr>
              <a:t> ý </a:t>
            </a:r>
            <a:r>
              <a:rPr lang="en-US" b="1" dirty="0" err="1">
                <a:solidFill>
                  <a:schemeClr val="accent5"/>
                </a:solidFill>
              </a:rPr>
              <a:t>kiến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trái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chiều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82D00-7745-44C4-9802-909C7351A3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9" y="822325"/>
            <a:ext cx="9440550" cy="864750"/>
          </a:xfrm>
        </p:spPr>
        <p:txBody>
          <a:bodyPr>
            <a:normAutofit/>
          </a:bodyPr>
          <a:lstStyle/>
          <a:p>
            <a:r>
              <a:rPr lang="en-US" dirty="0"/>
              <a:t>Các chính sách hỗ trợ doanh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COVID-19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8BB5FB-8E50-4C68-9513-FDF2BD18FE18}"/>
              </a:ext>
            </a:extLst>
          </p:cNvPr>
          <p:cNvGrpSpPr/>
          <p:nvPr/>
        </p:nvGrpSpPr>
        <p:grpSpPr>
          <a:xfrm>
            <a:off x="654674" y="2949796"/>
            <a:ext cx="3324531" cy="393053"/>
            <a:chOff x="8776120" y="1961735"/>
            <a:chExt cx="3324531" cy="3930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87A57B-0C51-4794-BB95-93F4A52E8DF0}"/>
                </a:ext>
              </a:extLst>
            </p:cNvPr>
            <p:cNvSpPr txBox="1"/>
            <p:nvPr/>
          </p:nvSpPr>
          <p:spPr>
            <a:xfrm>
              <a:off x="9397828" y="1973595"/>
              <a:ext cx="270282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Các hỗ trợ về g</a:t>
              </a:r>
              <a:r>
                <a:rPr lang="vi-VN" dirty="0" err="1">
                  <a:latin typeface="AG DaxProRegular" panose="02000506060000020004" pitchFamily="50" charset="-93"/>
                </a:rPr>
                <a:t>iá</a:t>
              </a:r>
              <a:r>
                <a:rPr lang="vi-VN" dirty="0">
                  <a:latin typeface="AG DaxProRegular" panose="02000506060000020004" pitchFamily="50" charset="-93"/>
                </a:rPr>
                <a:t> dịch vụ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9CB30AE6-7125-4115-8F29-DD85EA63D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6120" y="1961735"/>
              <a:ext cx="402384" cy="393053"/>
            </a:xfrm>
            <a:custGeom>
              <a:avLst/>
              <a:gdLst>
                <a:gd name="T0" fmla="*/ 150 w 161"/>
                <a:gd name="T1" fmla="*/ 102 h 156"/>
                <a:gd name="T2" fmla="*/ 104 w 161"/>
                <a:gd name="T3" fmla="*/ 117 h 156"/>
                <a:gd name="T4" fmla="*/ 105 w 161"/>
                <a:gd name="T5" fmla="*/ 99 h 156"/>
                <a:gd name="T6" fmla="*/ 61 w 161"/>
                <a:gd name="T7" fmla="*/ 94 h 156"/>
                <a:gd name="T8" fmla="*/ 45 w 161"/>
                <a:gd name="T9" fmla="*/ 98 h 156"/>
                <a:gd name="T10" fmla="*/ 2 w 161"/>
                <a:gd name="T11" fmla="*/ 117 h 156"/>
                <a:gd name="T12" fmla="*/ 1 w 161"/>
                <a:gd name="T13" fmla="*/ 122 h 156"/>
                <a:gd name="T14" fmla="*/ 26 w 161"/>
                <a:gd name="T15" fmla="*/ 156 h 156"/>
                <a:gd name="T16" fmla="*/ 59 w 161"/>
                <a:gd name="T17" fmla="*/ 148 h 156"/>
                <a:gd name="T18" fmla="*/ 113 w 161"/>
                <a:gd name="T19" fmla="*/ 147 h 156"/>
                <a:gd name="T20" fmla="*/ 125 w 161"/>
                <a:gd name="T21" fmla="*/ 142 h 156"/>
                <a:gd name="T22" fmla="*/ 156 w 161"/>
                <a:gd name="T23" fmla="*/ 120 h 156"/>
                <a:gd name="T24" fmla="*/ 152 w 161"/>
                <a:gd name="T25" fmla="*/ 115 h 156"/>
                <a:gd name="T26" fmla="*/ 121 w 161"/>
                <a:gd name="T27" fmla="*/ 137 h 156"/>
                <a:gd name="T28" fmla="*/ 111 w 161"/>
                <a:gd name="T29" fmla="*/ 141 h 156"/>
                <a:gd name="T30" fmla="*/ 61 w 161"/>
                <a:gd name="T31" fmla="*/ 142 h 156"/>
                <a:gd name="T32" fmla="*/ 27 w 161"/>
                <a:gd name="T33" fmla="*/ 148 h 156"/>
                <a:gd name="T34" fmla="*/ 9 w 161"/>
                <a:gd name="T35" fmla="*/ 121 h 156"/>
                <a:gd name="T36" fmla="*/ 48 w 161"/>
                <a:gd name="T37" fmla="*/ 104 h 156"/>
                <a:gd name="T38" fmla="*/ 96 w 161"/>
                <a:gd name="T39" fmla="*/ 101 h 156"/>
                <a:gd name="T40" fmla="*/ 101 w 161"/>
                <a:gd name="T41" fmla="*/ 107 h 156"/>
                <a:gd name="T42" fmla="*/ 80 w 161"/>
                <a:gd name="T43" fmla="*/ 119 h 156"/>
                <a:gd name="T44" fmla="*/ 117 w 161"/>
                <a:gd name="T45" fmla="*/ 118 h 156"/>
                <a:gd name="T46" fmla="*/ 153 w 161"/>
                <a:gd name="T47" fmla="*/ 111 h 156"/>
                <a:gd name="T48" fmla="*/ 80 w 161"/>
                <a:gd name="T49" fmla="*/ 0 h 156"/>
                <a:gd name="T50" fmla="*/ 80 w 161"/>
                <a:gd name="T51" fmla="*/ 85 h 156"/>
                <a:gd name="T52" fmla="*/ 80 w 161"/>
                <a:gd name="T53" fmla="*/ 0 h 156"/>
                <a:gd name="T54" fmla="*/ 44 w 161"/>
                <a:gd name="T55" fmla="*/ 43 h 156"/>
                <a:gd name="T56" fmla="*/ 116 w 161"/>
                <a:gd name="T57" fmla="*/ 43 h 156"/>
                <a:gd name="T58" fmla="*/ 80 w 161"/>
                <a:gd name="T59" fmla="*/ 39 h 156"/>
                <a:gd name="T60" fmla="*/ 80 w 161"/>
                <a:gd name="T61" fmla="*/ 28 h 156"/>
                <a:gd name="T62" fmla="*/ 89 w 161"/>
                <a:gd name="T63" fmla="*/ 37 h 156"/>
                <a:gd name="T64" fmla="*/ 83 w 161"/>
                <a:gd name="T65" fmla="*/ 21 h 156"/>
                <a:gd name="T66" fmla="*/ 80 w 161"/>
                <a:gd name="T67" fmla="*/ 13 h 156"/>
                <a:gd name="T68" fmla="*/ 77 w 161"/>
                <a:gd name="T69" fmla="*/ 21 h 156"/>
                <a:gd name="T70" fmla="*/ 80 w 161"/>
                <a:gd name="T71" fmla="*/ 46 h 156"/>
                <a:gd name="T72" fmla="*/ 80 w 161"/>
                <a:gd name="T73" fmla="*/ 58 h 156"/>
                <a:gd name="T74" fmla="*/ 71 w 161"/>
                <a:gd name="T75" fmla="*/ 48 h 156"/>
                <a:gd name="T76" fmla="*/ 77 w 161"/>
                <a:gd name="T77" fmla="*/ 64 h 156"/>
                <a:gd name="T78" fmla="*/ 80 w 161"/>
                <a:gd name="T79" fmla="*/ 72 h 156"/>
                <a:gd name="T80" fmla="*/ 83 w 161"/>
                <a:gd name="T81" fmla="*/ 64 h 156"/>
                <a:gd name="T82" fmla="*/ 80 w 161"/>
                <a:gd name="T83" fmla="*/ 3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1" h="156">
                  <a:moveTo>
                    <a:pt x="159" y="109"/>
                  </a:moveTo>
                  <a:cubicBezTo>
                    <a:pt x="158" y="105"/>
                    <a:pt x="154" y="102"/>
                    <a:pt x="150" y="102"/>
                  </a:cubicBezTo>
                  <a:cubicBezTo>
                    <a:pt x="140" y="101"/>
                    <a:pt x="128" y="105"/>
                    <a:pt x="114" y="113"/>
                  </a:cubicBezTo>
                  <a:cubicBezTo>
                    <a:pt x="110" y="115"/>
                    <a:pt x="107" y="116"/>
                    <a:pt x="104" y="117"/>
                  </a:cubicBezTo>
                  <a:cubicBezTo>
                    <a:pt x="105" y="115"/>
                    <a:pt x="107" y="112"/>
                    <a:pt x="107" y="109"/>
                  </a:cubicBezTo>
                  <a:cubicBezTo>
                    <a:pt x="108" y="105"/>
                    <a:pt x="108" y="102"/>
                    <a:pt x="105" y="99"/>
                  </a:cubicBezTo>
                  <a:cubicBezTo>
                    <a:pt x="103" y="96"/>
                    <a:pt x="100" y="94"/>
                    <a:pt x="96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56" y="94"/>
                    <a:pt x="50" y="96"/>
                    <a:pt x="46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30" y="104"/>
                    <a:pt x="13" y="112"/>
                    <a:pt x="6" y="115"/>
                  </a:cubicBezTo>
                  <a:cubicBezTo>
                    <a:pt x="4" y="116"/>
                    <a:pt x="2" y="117"/>
                    <a:pt x="2" y="117"/>
                  </a:cubicBezTo>
                  <a:cubicBezTo>
                    <a:pt x="1" y="117"/>
                    <a:pt x="0" y="118"/>
                    <a:pt x="0" y="119"/>
                  </a:cubicBezTo>
                  <a:cubicBezTo>
                    <a:pt x="0" y="120"/>
                    <a:pt x="0" y="121"/>
                    <a:pt x="1" y="122"/>
                  </a:cubicBezTo>
                  <a:cubicBezTo>
                    <a:pt x="24" y="154"/>
                    <a:pt x="24" y="154"/>
                    <a:pt x="24" y="154"/>
                  </a:cubicBezTo>
                  <a:cubicBezTo>
                    <a:pt x="24" y="155"/>
                    <a:pt x="25" y="156"/>
                    <a:pt x="26" y="156"/>
                  </a:cubicBezTo>
                  <a:cubicBezTo>
                    <a:pt x="27" y="156"/>
                    <a:pt x="28" y="156"/>
                    <a:pt x="28" y="155"/>
                  </a:cubicBezTo>
                  <a:cubicBezTo>
                    <a:pt x="46" y="144"/>
                    <a:pt x="51" y="146"/>
                    <a:pt x="59" y="148"/>
                  </a:cubicBezTo>
                  <a:cubicBezTo>
                    <a:pt x="63" y="150"/>
                    <a:pt x="68" y="151"/>
                    <a:pt x="75" y="152"/>
                  </a:cubicBezTo>
                  <a:cubicBezTo>
                    <a:pt x="90" y="153"/>
                    <a:pt x="104" y="149"/>
                    <a:pt x="113" y="147"/>
                  </a:cubicBezTo>
                  <a:cubicBezTo>
                    <a:pt x="114" y="147"/>
                    <a:pt x="115" y="147"/>
                    <a:pt x="116" y="146"/>
                  </a:cubicBezTo>
                  <a:cubicBezTo>
                    <a:pt x="119" y="146"/>
                    <a:pt x="122" y="144"/>
                    <a:pt x="125" y="142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60" y="117"/>
                    <a:pt x="161" y="113"/>
                    <a:pt x="159" y="109"/>
                  </a:cubicBezTo>
                  <a:close/>
                  <a:moveTo>
                    <a:pt x="152" y="115"/>
                  </a:moveTo>
                  <a:cubicBezTo>
                    <a:pt x="121" y="137"/>
                    <a:pt x="121" y="137"/>
                    <a:pt x="12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9" y="138"/>
                    <a:pt x="117" y="139"/>
                    <a:pt x="115" y="140"/>
                  </a:cubicBezTo>
                  <a:cubicBezTo>
                    <a:pt x="114" y="140"/>
                    <a:pt x="112" y="140"/>
                    <a:pt x="111" y="141"/>
                  </a:cubicBezTo>
                  <a:cubicBezTo>
                    <a:pt x="103" y="143"/>
                    <a:pt x="89" y="146"/>
                    <a:pt x="76" y="145"/>
                  </a:cubicBezTo>
                  <a:cubicBezTo>
                    <a:pt x="69" y="144"/>
                    <a:pt x="65" y="143"/>
                    <a:pt x="61" y="142"/>
                  </a:cubicBezTo>
                  <a:cubicBezTo>
                    <a:pt x="57" y="140"/>
                    <a:pt x="52" y="139"/>
                    <a:pt x="47" y="140"/>
                  </a:cubicBezTo>
                  <a:cubicBezTo>
                    <a:pt x="41" y="141"/>
                    <a:pt x="35" y="143"/>
                    <a:pt x="27" y="148"/>
                  </a:cubicBezTo>
                  <a:cubicBezTo>
                    <a:pt x="8" y="121"/>
                    <a:pt x="8" y="121"/>
                    <a:pt x="8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16" y="118"/>
                    <a:pt x="32" y="110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52" y="102"/>
                    <a:pt x="57" y="101"/>
                    <a:pt x="61" y="101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7" y="101"/>
                    <a:pt x="99" y="102"/>
                    <a:pt x="100" y="103"/>
                  </a:cubicBezTo>
                  <a:cubicBezTo>
                    <a:pt x="101" y="104"/>
                    <a:pt x="101" y="106"/>
                    <a:pt x="101" y="107"/>
                  </a:cubicBezTo>
                  <a:cubicBezTo>
                    <a:pt x="99" y="114"/>
                    <a:pt x="95" y="116"/>
                    <a:pt x="88" y="116"/>
                  </a:cubicBezTo>
                  <a:cubicBezTo>
                    <a:pt x="85" y="116"/>
                    <a:pt x="81" y="117"/>
                    <a:pt x="80" y="119"/>
                  </a:cubicBezTo>
                  <a:cubicBezTo>
                    <a:pt x="80" y="121"/>
                    <a:pt x="80" y="123"/>
                    <a:pt x="81" y="124"/>
                  </a:cubicBezTo>
                  <a:cubicBezTo>
                    <a:pt x="85" y="127"/>
                    <a:pt x="102" y="127"/>
                    <a:pt x="117" y="118"/>
                  </a:cubicBezTo>
                  <a:cubicBezTo>
                    <a:pt x="130" y="112"/>
                    <a:pt x="141" y="108"/>
                    <a:pt x="150" y="108"/>
                  </a:cubicBezTo>
                  <a:cubicBezTo>
                    <a:pt x="152" y="108"/>
                    <a:pt x="153" y="110"/>
                    <a:pt x="153" y="111"/>
                  </a:cubicBezTo>
                  <a:cubicBezTo>
                    <a:pt x="153" y="111"/>
                    <a:pt x="154" y="113"/>
                    <a:pt x="152" y="115"/>
                  </a:cubicBezTo>
                  <a:close/>
                  <a:moveTo>
                    <a:pt x="80" y="0"/>
                  </a:moveTo>
                  <a:cubicBezTo>
                    <a:pt x="57" y="0"/>
                    <a:pt x="37" y="19"/>
                    <a:pt x="37" y="43"/>
                  </a:cubicBezTo>
                  <a:cubicBezTo>
                    <a:pt x="37" y="66"/>
                    <a:pt x="57" y="85"/>
                    <a:pt x="80" y="85"/>
                  </a:cubicBezTo>
                  <a:cubicBezTo>
                    <a:pt x="103" y="85"/>
                    <a:pt x="123" y="66"/>
                    <a:pt x="123" y="43"/>
                  </a:cubicBezTo>
                  <a:cubicBezTo>
                    <a:pt x="123" y="19"/>
                    <a:pt x="103" y="0"/>
                    <a:pt x="80" y="0"/>
                  </a:cubicBezTo>
                  <a:close/>
                  <a:moveTo>
                    <a:pt x="80" y="78"/>
                  </a:moveTo>
                  <a:cubicBezTo>
                    <a:pt x="60" y="78"/>
                    <a:pt x="44" y="62"/>
                    <a:pt x="44" y="43"/>
                  </a:cubicBezTo>
                  <a:cubicBezTo>
                    <a:pt x="44" y="23"/>
                    <a:pt x="60" y="7"/>
                    <a:pt x="80" y="7"/>
                  </a:cubicBezTo>
                  <a:cubicBezTo>
                    <a:pt x="100" y="7"/>
                    <a:pt x="116" y="23"/>
                    <a:pt x="116" y="43"/>
                  </a:cubicBezTo>
                  <a:cubicBezTo>
                    <a:pt x="116" y="62"/>
                    <a:pt x="100" y="78"/>
                    <a:pt x="80" y="78"/>
                  </a:cubicBezTo>
                  <a:close/>
                  <a:moveTo>
                    <a:pt x="80" y="39"/>
                  </a:moveTo>
                  <a:cubicBezTo>
                    <a:pt x="77" y="39"/>
                    <a:pt x="74" y="37"/>
                    <a:pt x="74" y="33"/>
                  </a:cubicBezTo>
                  <a:cubicBezTo>
                    <a:pt x="74" y="30"/>
                    <a:pt x="77" y="28"/>
                    <a:pt x="80" y="28"/>
                  </a:cubicBezTo>
                  <a:cubicBezTo>
                    <a:pt x="83" y="28"/>
                    <a:pt x="86" y="30"/>
                    <a:pt x="86" y="33"/>
                  </a:cubicBezTo>
                  <a:cubicBezTo>
                    <a:pt x="86" y="35"/>
                    <a:pt x="87" y="37"/>
                    <a:pt x="89" y="37"/>
                  </a:cubicBezTo>
                  <a:cubicBezTo>
                    <a:pt x="91" y="37"/>
                    <a:pt x="93" y="35"/>
                    <a:pt x="93" y="33"/>
                  </a:cubicBezTo>
                  <a:cubicBezTo>
                    <a:pt x="93" y="28"/>
                    <a:pt x="89" y="23"/>
                    <a:pt x="83" y="21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5"/>
                    <a:pt x="82" y="13"/>
                    <a:pt x="80" y="13"/>
                  </a:cubicBezTo>
                  <a:cubicBezTo>
                    <a:pt x="78" y="13"/>
                    <a:pt x="77" y="15"/>
                    <a:pt x="77" y="17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1" y="23"/>
                    <a:pt x="67" y="28"/>
                    <a:pt x="67" y="33"/>
                  </a:cubicBezTo>
                  <a:cubicBezTo>
                    <a:pt x="67" y="40"/>
                    <a:pt x="73" y="46"/>
                    <a:pt x="80" y="46"/>
                  </a:cubicBezTo>
                  <a:cubicBezTo>
                    <a:pt x="83" y="46"/>
                    <a:pt x="86" y="49"/>
                    <a:pt x="86" y="52"/>
                  </a:cubicBezTo>
                  <a:cubicBezTo>
                    <a:pt x="86" y="55"/>
                    <a:pt x="83" y="58"/>
                    <a:pt x="80" y="58"/>
                  </a:cubicBezTo>
                  <a:cubicBezTo>
                    <a:pt x="77" y="58"/>
                    <a:pt x="74" y="55"/>
                    <a:pt x="74" y="52"/>
                  </a:cubicBezTo>
                  <a:cubicBezTo>
                    <a:pt x="74" y="50"/>
                    <a:pt x="73" y="48"/>
                    <a:pt x="71" y="48"/>
                  </a:cubicBezTo>
                  <a:cubicBezTo>
                    <a:pt x="69" y="48"/>
                    <a:pt x="67" y="50"/>
                    <a:pt x="67" y="52"/>
                  </a:cubicBezTo>
                  <a:cubicBezTo>
                    <a:pt x="67" y="57"/>
                    <a:pt x="71" y="62"/>
                    <a:pt x="77" y="64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70"/>
                    <a:pt x="78" y="72"/>
                    <a:pt x="80" y="72"/>
                  </a:cubicBezTo>
                  <a:cubicBezTo>
                    <a:pt x="82" y="72"/>
                    <a:pt x="83" y="70"/>
                    <a:pt x="83" y="69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9" y="62"/>
                    <a:pt x="93" y="57"/>
                    <a:pt x="93" y="52"/>
                  </a:cubicBezTo>
                  <a:cubicBezTo>
                    <a:pt x="93" y="45"/>
                    <a:pt x="87" y="39"/>
                    <a:pt x="80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BC296-CBEB-479D-B223-E4BBF5962596}"/>
              </a:ext>
            </a:extLst>
          </p:cNvPr>
          <p:cNvGrpSpPr/>
          <p:nvPr/>
        </p:nvGrpSpPr>
        <p:grpSpPr>
          <a:xfrm>
            <a:off x="675668" y="3927937"/>
            <a:ext cx="3986766" cy="403550"/>
            <a:chOff x="8797114" y="3198902"/>
            <a:chExt cx="3986766" cy="4035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536350-F8CB-4E2F-BC77-79EFE4513597}"/>
                </a:ext>
              </a:extLst>
            </p:cNvPr>
            <p:cNvSpPr txBox="1"/>
            <p:nvPr/>
          </p:nvSpPr>
          <p:spPr>
            <a:xfrm>
              <a:off x="9397827" y="3216011"/>
              <a:ext cx="3386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Các hỗ trợ về t</a:t>
              </a:r>
              <a:r>
                <a:rPr lang="vi-VN" dirty="0" err="1">
                  <a:latin typeface="AG DaxProRegular" panose="02000506060000020004" pitchFamily="50" charset="-93"/>
                </a:rPr>
                <a:t>huế</a:t>
              </a:r>
              <a:r>
                <a:rPr lang="vi-VN" dirty="0">
                  <a:latin typeface="AG DaxProRegular" panose="02000506060000020004" pitchFamily="50" charset="-93"/>
                </a:rPr>
                <a:t> - </a:t>
              </a:r>
              <a:r>
                <a:rPr lang="en-US" dirty="0">
                  <a:latin typeface="AG DaxProRegular" panose="02000506060000020004" pitchFamily="50" charset="-93"/>
                </a:rPr>
                <a:t>p</a:t>
              </a:r>
              <a:r>
                <a:rPr lang="vi-VN" dirty="0" err="1">
                  <a:latin typeface="AG DaxProRegular" panose="02000506060000020004" pitchFamily="50" charset="-93"/>
                </a:rPr>
                <a:t>hí</a:t>
              </a:r>
              <a:r>
                <a:rPr lang="vi-VN" dirty="0">
                  <a:latin typeface="AG DaxProRegular" panose="02000506060000020004" pitchFamily="50" charset="-93"/>
                </a:rPr>
                <a:t> – Lệ phí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EB6278A2-514F-4DAB-AA5E-28694FC344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7114" y="3198902"/>
              <a:ext cx="360396" cy="403550"/>
            </a:xfrm>
            <a:custGeom>
              <a:avLst/>
              <a:gdLst>
                <a:gd name="T0" fmla="*/ 143 w 144"/>
                <a:gd name="T1" fmla="*/ 94 h 160"/>
                <a:gd name="T2" fmla="*/ 140 w 144"/>
                <a:gd name="T3" fmla="*/ 92 h 160"/>
                <a:gd name="T4" fmla="*/ 113 w 144"/>
                <a:gd name="T5" fmla="*/ 92 h 160"/>
                <a:gd name="T6" fmla="*/ 113 w 144"/>
                <a:gd name="T7" fmla="*/ 3 h 160"/>
                <a:gd name="T8" fmla="*/ 111 w 144"/>
                <a:gd name="T9" fmla="*/ 1 h 160"/>
                <a:gd name="T10" fmla="*/ 108 w 144"/>
                <a:gd name="T11" fmla="*/ 0 h 160"/>
                <a:gd name="T12" fmla="*/ 72 w 144"/>
                <a:gd name="T13" fmla="*/ 18 h 160"/>
                <a:gd name="T14" fmla="*/ 36 w 144"/>
                <a:gd name="T15" fmla="*/ 0 h 160"/>
                <a:gd name="T16" fmla="*/ 33 w 144"/>
                <a:gd name="T17" fmla="*/ 1 h 160"/>
                <a:gd name="T18" fmla="*/ 31 w 144"/>
                <a:gd name="T19" fmla="*/ 3 h 160"/>
                <a:gd name="T20" fmla="*/ 31 w 144"/>
                <a:gd name="T21" fmla="*/ 92 h 160"/>
                <a:gd name="T22" fmla="*/ 3 w 144"/>
                <a:gd name="T23" fmla="*/ 92 h 160"/>
                <a:gd name="T24" fmla="*/ 0 w 144"/>
                <a:gd name="T25" fmla="*/ 94 h 160"/>
                <a:gd name="T26" fmla="*/ 1 w 144"/>
                <a:gd name="T27" fmla="*/ 98 h 160"/>
                <a:gd name="T28" fmla="*/ 70 w 144"/>
                <a:gd name="T29" fmla="*/ 159 h 160"/>
                <a:gd name="T30" fmla="*/ 72 w 144"/>
                <a:gd name="T31" fmla="*/ 160 h 160"/>
                <a:gd name="T32" fmla="*/ 74 w 144"/>
                <a:gd name="T33" fmla="*/ 159 h 160"/>
                <a:gd name="T34" fmla="*/ 142 w 144"/>
                <a:gd name="T35" fmla="*/ 98 h 160"/>
                <a:gd name="T36" fmla="*/ 143 w 144"/>
                <a:gd name="T37" fmla="*/ 94 h 160"/>
                <a:gd name="T38" fmla="*/ 72 w 144"/>
                <a:gd name="T39" fmla="*/ 152 h 160"/>
                <a:gd name="T40" fmla="*/ 12 w 144"/>
                <a:gd name="T41" fmla="*/ 99 h 160"/>
                <a:gd name="T42" fmla="*/ 34 w 144"/>
                <a:gd name="T43" fmla="*/ 99 h 160"/>
                <a:gd name="T44" fmla="*/ 38 w 144"/>
                <a:gd name="T45" fmla="*/ 95 h 160"/>
                <a:gd name="T46" fmla="*/ 38 w 144"/>
                <a:gd name="T47" fmla="*/ 9 h 160"/>
                <a:gd name="T48" fmla="*/ 70 w 144"/>
                <a:gd name="T49" fmla="*/ 25 h 160"/>
                <a:gd name="T50" fmla="*/ 73 w 144"/>
                <a:gd name="T51" fmla="*/ 25 h 160"/>
                <a:gd name="T52" fmla="*/ 106 w 144"/>
                <a:gd name="T53" fmla="*/ 9 h 160"/>
                <a:gd name="T54" fmla="*/ 106 w 144"/>
                <a:gd name="T55" fmla="*/ 95 h 160"/>
                <a:gd name="T56" fmla="*/ 109 w 144"/>
                <a:gd name="T57" fmla="*/ 99 h 160"/>
                <a:gd name="T58" fmla="*/ 131 w 144"/>
                <a:gd name="T59" fmla="*/ 99 h 160"/>
                <a:gd name="T60" fmla="*/ 72 w 144"/>
                <a:gd name="T61" fmla="*/ 152 h 160"/>
                <a:gd name="T62" fmla="*/ 58 w 144"/>
                <a:gd name="T63" fmla="*/ 45 h 160"/>
                <a:gd name="T64" fmla="*/ 48 w 144"/>
                <a:gd name="T65" fmla="*/ 56 h 160"/>
                <a:gd name="T66" fmla="*/ 58 w 144"/>
                <a:gd name="T67" fmla="*/ 66 h 160"/>
                <a:gd name="T68" fmla="*/ 69 w 144"/>
                <a:gd name="T69" fmla="*/ 56 h 160"/>
                <a:gd name="T70" fmla="*/ 58 w 144"/>
                <a:gd name="T71" fmla="*/ 45 h 160"/>
                <a:gd name="T72" fmla="*/ 58 w 144"/>
                <a:gd name="T73" fmla="*/ 60 h 160"/>
                <a:gd name="T74" fmla="*/ 55 w 144"/>
                <a:gd name="T75" fmla="*/ 56 h 160"/>
                <a:gd name="T76" fmla="*/ 58 w 144"/>
                <a:gd name="T77" fmla="*/ 52 h 160"/>
                <a:gd name="T78" fmla="*/ 62 w 144"/>
                <a:gd name="T79" fmla="*/ 56 h 160"/>
                <a:gd name="T80" fmla="*/ 58 w 144"/>
                <a:gd name="T81" fmla="*/ 60 h 160"/>
                <a:gd name="T82" fmla="*/ 85 w 144"/>
                <a:gd name="T83" fmla="*/ 72 h 160"/>
                <a:gd name="T84" fmla="*/ 75 w 144"/>
                <a:gd name="T85" fmla="*/ 82 h 160"/>
                <a:gd name="T86" fmla="*/ 85 w 144"/>
                <a:gd name="T87" fmla="*/ 93 h 160"/>
                <a:gd name="T88" fmla="*/ 96 w 144"/>
                <a:gd name="T89" fmla="*/ 82 h 160"/>
                <a:gd name="T90" fmla="*/ 85 w 144"/>
                <a:gd name="T91" fmla="*/ 72 h 160"/>
                <a:gd name="T92" fmla="*/ 85 w 144"/>
                <a:gd name="T93" fmla="*/ 86 h 160"/>
                <a:gd name="T94" fmla="*/ 81 w 144"/>
                <a:gd name="T95" fmla="*/ 82 h 160"/>
                <a:gd name="T96" fmla="*/ 85 w 144"/>
                <a:gd name="T97" fmla="*/ 79 h 160"/>
                <a:gd name="T98" fmla="*/ 89 w 144"/>
                <a:gd name="T99" fmla="*/ 82 h 160"/>
                <a:gd name="T100" fmla="*/ 85 w 144"/>
                <a:gd name="T101" fmla="*/ 86 h 160"/>
                <a:gd name="T102" fmla="*/ 95 w 144"/>
                <a:gd name="T103" fmla="*/ 46 h 160"/>
                <a:gd name="T104" fmla="*/ 90 w 144"/>
                <a:gd name="T105" fmla="*/ 46 h 160"/>
                <a:gd name="T106" fmla="*/ 49 w 144"/>
                <a:gd name="T107" fmla="*/ 87 h 160"/>
                <a:gd name="T108" fmla="*/ 49 w 144"/>
                <a:gd name="T109" fmla="*/ 92 h 160"/>
                <a:gd name="T110" fmla="*/ 51 w 144"/>
                <a:gd name="T111" fmla="*/ 93 h 160"/>
                <a:gd name="T112" fmla="*/ 54 w 144"/>
                <a:gd name="T113" fmla="*/ 92 h 160"/>
                <a:gd name="T114" fmla="*/ 95 w 144"/>
                <a:gd name="T115" fmla="*/ 51 h 160"/>
                <a:gd name="T116" fmla="*/ 95 w 144"/>
                <a:gd name="T117" fmla="*/ 4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4" h="160">
                  <a:moveTo>
                    <a:pt x="143" y="94"/>
                  </a:moveTo>
                  <a:cubicBezTo>
                    <a:pt x="143" y="93"/>
                    <a:pt x="142" y="92"/>
                    <a:pt x="140" y="92"/>
                  </a:cubicBezTo>
                  <a:cubicBezTo>
                    <a:pt x="113" y="92"/>
                    <a:pt x="113" y="92"/>
                    <a:pt x="113" y="92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3" y="2"/>
                    <a:pt x="112" y="1"/>
                    <a:pt x="111" y="1"/>
                  </a:cubicBezTo>
                  <a:cubicBezTo>
                    <a:pt x="110" y="0"/>
                    <a:pt x="109" y="0"/>
                    <a:pt x="108" y="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4" y="0"/>
                    <a:pt x="33" y="1"/>
                  </a:cubicBezTo>
                  <a:cubicBezTo>
                    <a:pt x="32" y="1"/>
                    <a:pt x="31" y="2"/>
                    <a:pt x="31" y="3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2" y="92"/>
                    <a:pt x="1" y="93"/>
                    <a:pt x="0" y="94"/>
                  </a:cubicBezTo>
                  <a:cubicBezTo>
                    <a:pt x="0" y="95"/>
                    <a:pt x="0" y="97"/>
                    <a:pt x="1" y="98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60"/>
                    <a:pt x="71" y="160"/>
                    <a:pt x="72" y="160"/>
                  </a:cubicBezTo>
                  <a:cubicBezTo>
                    <a:pt x="73" y="160"/>
                    <a:pt x="73" y="160"/>
                    <a:pt x="74" y="159"/>
                  </a:cubicBezTo>
                  <a:cubicBezTo>
                    <a:pt x="142" y="98"/>
                    <a:pt x="142" y="98"/>
                    <a:pt x="142" y="98"/>
                  </a:cubicBezTo>
                  <a:cubicBezTo>
                    <a:pt x="144" y="97"/>
                    <a:pt x="144" y="95"/>
                    <a:pt x="143" y="94"/>
                  </a:cubicBezTo>
                  <a:close/>
                  <a:moveTo>
                    <a:pt x="72" y="152"/>
                  </a:moveTo>
                  <a:cubicBezTo>
                    <a:pt x="12" y="99"/>
                    <a:pt x="12" y="99"/>
                    <a:pt x="12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6" y="99"/>
                    <a:pt x="38" y="97"/>
                    <a:pt x="38" y="9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1" y="26"/>
                    <a:pt x="72" y="26"/>
                    <a:pt x="73" y="25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7"/>
                    <a:pt x="107" y="99"/>
                    <a:pt x="109" y="99"/>
                  </a:cubicBezTo>
                  <a:cubicBezTo>
                    <a:pt x="131" y="99"/>
                    <a:pt x="131" y="99"/>
                    <a:pt x="131" y="99"/>
                  </a:cubicBezTo>
                  <a:lnTo>
                    <a:pt x="72" y="152"/>
                  </a:lnTo>
                  <a:close/>
                  <a:moveTo>
                    <a:pt x="58" y="45"/>
                  </a:moveTo>
                  <a:cubicBezTo>
                    <a:pt x="53" y="45"/>
                    <a:pt x="48" y="50"/>
                    <a:pt x="48" y="56"/>
                  </a:cubicBezTo>
                  <a:cubicBezTo>
                    <a:pt x="48" y="62"/>
                    <a:pt x="53" y="66"/>
                    <a:pt x="58" y="66"/>
                  </a:cubicBezTo>
                  <a:cubicBezTo>
                    <a:pt x="64" y="66"/>
                    <a:pt x="69" y="62"/>
                    <a:pt x="69" y="56"/>
                  </a:cubicBezTo>
                  <a:cubicBezTo>
                    <a:pt x="69" y="50"/>
                    <a:pt x="64" y="45"/>
                    <a:pt x="58" y="45"/>
                  </a:cubicBezTo>
                  <a:close/>
                  <a:moveTo>
                    <a:pt x="58" y="60"/>
                  </a:moveTo>
                  <a:cubicBezTo>
                    <a:pt x="56" y="60"/>
                    <a:pt x="55" y="58"/>
                    <a:pt x="55" y="56"/>
                  </a:cubicBezTo>
                  <a:cubicBezTo>
                    <a:pt x="55" y="54"/>
                    <a:pt x="56" y="52"/>
                    <a:pt x="58" y="52"/>
                  </a:cubicBezTo>
                  <a:cubicBezTo>
                    <a:pt x="60" y="52"/>
                    <a:pt x="62" y="54"/>
                    <a:pt x="62" y="56"/>
                  </a:cubicBezTo>
                  <a:cubicBezTo>
                    <a:pt x="62" y="58"/>
                    <a:pt x="60" y="60"/>
                    <a:pt x="58" y="60"/>
                  </a:cubicBezTo>
                  <a:close/>
                  <a:moveTo>
                    <a:pt x="85" y="72"/>
                  </a:moveTo>
                  <a:cubicBezTo>
                    <a:pt x="79" y="72"/>
                    <a:pt x="75" y="77"/>
                    <a:pt x="75" y="82"/>
                  </a:cubicBezTo>
                  <a:cubicBezTo>
                    <a:pt x="75" y="88"/>
                    <a:pt x="79" y="93"/>
                    <a:pt x="85" y="93"/>
                  </a:cubicBezTo>
                  <a:cubicBezTo>
                    <a:pt x="91" y="93"/>
                    <a:pt x="96" y="88"/>
                    <a:pt x="96" y="82"/>
                  </a:cubicBezTo>
                  <a:cubicBezTo>
                    <a:pt x="96" y="77"/>
                    <a:pt x="91" y="72"/>
                    <a:pt x="85" y="72"/>
                  </a:cubicBezTo>
                  <a:close/>
                  <a:moveTo>
                    <a:pt x="85" y="86"/>
                  </a:moveTo>
                  <a:cubicBezTo>
                    <a:pt x="83" y="86"/>
                    <a:pt x="81" y="85"/>
                    <a:pt x="81" y="82"/>
                  </a:cubicBezTo>
                  <a:cubicBezTo>
                    <a:pt x="81" y="80"/>
                    <a:pt x="83" y="79"/>
                    <a:pt x="85" y="79"/>
                  </a:cubicBezTo>
                  <a:cubicBezTo>
                    <a:pt x="87" y="79"/>
                    <a:pt x="89" y="80"/>
                    <a:pt x="89" y="82"/>
                  </a:cubicBezTo>
                  <a:cubicBezTo>
                    <a:pt x="89" y="85"/>
                    <a:pt x="87" y="86"/>
                    <a:pt x="85" y="86"/>
                  </a:cubicBezTo>
                  <a:close/>
                  <a:moveTo>
                    <a:pt x="95" y="46"/>
                  </a:moveTo>
                  <a:cubicBezTo>
                    <a:pt x="93" y="45"/>
                    <a:pt x="91" y="45"/>
                    <a:pt x="90" y="46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8" y="88"/>
                    <a:pt x="48" y="91"/>
                    <a:pt x="49" y="92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2" y="93"/>
                    <a:pt x="53" y="93"/>
                    <a:pt x="54" y="9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6" y="50"/>
                    <a:pt x="96" y="48"/>
                    <a:pt x="95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F3043E-3F42-4B51-A08F-1C4657A0148E}"/>
              </a:ext>
            </a:extLst>
          </p:cNvPr>
          <p:cNvGrpSpPr/>
          <p:nvPr/>
        </p:nvGrpSpPr>
        <p:grpSpPr>
          <a:xfrm>
            <a:off x="655841" y="4950792"/>
            <a:ext cx="4112804" cy="369332"/>
            <a:chOff x="8777287" y="4409672"/>
            <a:chExt cx="4112804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907D7D-6B9B-4577-9392-8FD9CFAB0B85}"/>
                </a:ext>
              </a:extLst>
            </p:cNvPr>
            <p:cNvSpPr txBox="1"/>
            <p:nvPr/>
          </p:nvSpPr>
          <p:spPr>
            <a:xfrm>
              <a:off x="9397828" y="4409672"/>
              <a:ext cx="34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Các hỗ trợ về l</a:t>
              </a:r>
              <a:r>
                <a:rPr lang="vi-VN" dirty="0">
                  <a:latin typeface="AG DaxProRegular" panose="02000506060000020004" pitchFamily="50" charset="-93"/>
                </a:rPr>
                <a:t>ao động – BHXH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336800AB-246E-4610-88CA-58C7A39B46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7" y="4428136"/>
              <a:ext cx="400051" cy="332404"/>
            </a:xfrm>
            <a:custGeom>
              <a:avLst/>
              <a:gdLst>
                <a:gd name="T0" fmla="*/ 126 w 160"/>
                <a:gd name="T1" fmla="*/ 84 h 132"/>
                <a:gd name="T2" fmla="*/ 142 w 160"/>
                <a:gd name="T3" fmla="*/ 58 h 132"/>
                <a:gd name="T4" fmla="*/ 112 w 160"/>
                <a:gd name="T5" fmla="*/ 28 h 132"/>
                <a:gd name="T6" fmla="*/ 104 w 160"/>
                <a:gd name="T7" fmla="*/ 29 h 132"/>
                <a:gd name="T8" fmla="*/ 105 w 160"/>
                <a:gd name="T9" fmla="*/ 34 h 132"/>
                <a:gd name="T10" fmla="*/ 112 w 160"/>
                <a:gd name="T11" fmla="*/ 33 h 132"/>
                <a:gd name="T12" fmla="*/ 137 w 160"/>
                <a:gd name="T13" fmla="*/ 58 h 132"/>
                <a:gd name="T14" fmla="*/ 122 w 160"/>
                <a:gd name="T15" fmla="*/ 80 h 132"/>
                <a:gd name="T16" fmla="*/ 119 w 160"/>
                <a:gd name="T17" fmla="*/ 84 h 132"/>
                <a:gd name="T18" fmla="*/ 122 w 160"/>
                <a:gd name="T19" fmla="*/ 88 h 132"/>
                <a:gd name="T20" fmla="*/ 123 w 160"/>
                <a:gd name="T21" fmla="*/ 88 h 132"/>
                <a:gd name="T22" fmla="*/ 155 w 160"/>
                <a:gd name="T23" fmla="*/ 127 h 132"/>
                <a:gd name="T24" fmla="*/ 128 w 160"/>
                <a:gd name="T25" fmla="*/ 127 h 132"/>
                <a:gd name="T26" fmla="*/ 128 w 160"/>
                <a:gd name="T27" fmla="*/ 132 h 132"/>
                <a:gd name="T28" fmla="*/ 160 w 160"/>
                <a:gd name="T29" fmla="*/ 132 h 132"/>
                <a:gd name="T30" fmla="*/ 160 w 160"/>
                <a:gd name="T31" fmla="*/ 129 h 132"/>
                <a:gd name="T32" fmla="*/ 126 w 160"/>
                <a:gd name="T33" fmla="*/ 84 h 132"/>
                <a:gd name="T34" fmla="*/ 76 w 160"/>
                <a:gd name="T35" fmla="*/ 71 h 132"/>
                <a:gd name="T36" fmla="*/ 98 w 160"/>
                <a:gd name="T37" fmla="*/ 37 h 132"/>
                <a:gd name="T38" fmla="*/ 60 w 160"/>
                <a:gd name="T39" fmla="*/ 0 h 132"/>
                <a:gd name="T40" fmla="*/ 23 w 160"/>
                <a:gd name="T41" fmla="*/ 37 h 132"/>
                <a:gd name="T42" fmla="*/ 45 w 160"/>
                <a:gd name="T43" fmla="*/ 71 h 132"/>
                <a:gd name="T44" fmla="*/ 0 w 160"/>
                <a:gd name="T45" fmla="*/ 129 h 132"/>
                <a:gd name="T46" fmla="*/ 0 w 160"/>
                <a:gd name="T47" fmla="*/ 132 h 132"/>
                <a:gd name="T48" fmla="*/ 121 w 160"/>
                <a:gd name="T49" fmla="*/ 132 h 132"/>
                <a:gd name="T50" fmla="*/ 121 w 160"/>
                <a:gd name="T51" fmla="*/ 129 h 132"/>
                <a:gd name="T52" fmla="*/ 76 w 160"/>
                <a:gd name="T53" fmla="*/ 71 h 132"/>
                <a:gd name="T54" fmla="*/ 5 w 160"/>
                <a:gd name="T55" fmla="*/ 127 h 132"/>
                <a:gd name="T56" fmla="*/ 47 w 160"/>
                <a:gd name="T57" fmla="*/ 76 h 132"/>
                <a:gd name="T58" fmla="*/ 48 w 160"/>
                <a:gd name="T59" fmla="*/ 76 h 132"/>
                <a:gd name="T60" fmla="*/ 51 w 160"/>
                <a:gd name="T61" fmla="*/ 71 h 132"/>
                <a:gd name="T62" fmla="*/ 48 w 160"/>
                <a:gd name="T63" fmla="*/ 67 h 132"/>
                <a:gd name="T64" fmla="*/ 28 w 160"/>
                <a:gd name="T65" fmla="*/ 37 h 132"/>
                <a:gd name="T66" fmla="*/ 60 w 160"/>
                <a:gd name="T67" fmla="*/ 5 h 132"/>
                <a:gd name="T68" fmla="*/ 92 w 160"/>
                <a:gd name="T69" fmla="*/ 37 h 132"/>
                <a:gd name="T70" fmla="*/ 73 w 160"/>
                <a:gd name="T71" fmla="*/ 67 h 132"/>
                <a:gd name="T72" fmla="*/ 70 w 160"/>
                <a:gd name="T73" fmla="*/ 71 h 132"/>
                <a:gd name="T74" fmla="*/ 73 w 160"/>
                <a:gd name="T75" fmla="*/ 76 h 132"/>
                <a:gd name="T76" fmla="*/ 74 w 160"/>
                <a:gd name="T77" fmla="*/ 76 h 132"/>
                <a:gd name="T78" fmla="*/ 115 w 160"/>
                <a:gd name="T79" fmla="*/ 127 h 132"/>
                <a:gd name="T80" fmla="*/ 5 w 160"/>
                <a:gd name="T81" fmla="*/ 12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0" h="132">
                  <a:moveTo>
                    <a:pt x="126" y="84"/>
                  </a:moveTo>
                  <a:cubicBezTo>
                    <a:pt x="136" y="79"/>
                    <a:pt x="142" y="69"/>
                    <a:pt x="142" y="58"/>
                  </a:cubicBezTo>
                  <a:cubicBezTo>
                    <a:pt x="142" y="41"/>
                    <a:pt x="129" y="28"/>
                    <a:pt x="112" y="28"/>
                  </a:cubicBezTo>
                  <a:cubicBezTo>
                    <a:pt x="109" y="28"/>
                    <a:pt x="107" y="28"/>
                    <a:pt x="104" y="29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8" y="34"/>
                    <a:pt x="110" y="33"/>
                    <a:pt x="112" y="33"/>
                  </a:cubicBezTo>
                  <a:cubicBezTo>
                    <a:pt x="126" y="33"/>
                    <a:pt x="137" y="44"/>
                    <a:pt x="137" y="58"/>
                  </a:cubicBezTo>
                  <a:cubicBezTo>
                    <a:pt x="137" y="67"/>
                    <a:pt x="131" y="76"/>
                    <a:pt x="122" y="80"/>
                  </a:cubicBezTo>
                  <a:cubicBezTo>
                    <a:pt x="120" y="81"/>
                    <a:pt x="119" y="82"/>
                    <a:pt x="119" y="84"/>
                  </a:cubicBezTo>
                  <a:cubicBezTo>
                    <a:pt x="119" y="86"/>
                    <a:pt x="120" y="88"/>
                    <a:pt x="122" y="88"/>
                  </a:cubicBezTo>
                  <a:cubicBezTo>
                    <a:pt x="122" y="88"/>
                    <a:pt x="123" y="88"/>
                    <a:pt x="123" y="88"/>
                  </a:cubicBezTo>
                  <a:cubicBezTo>
                    <a:pt x="141" y="93"/>
                    <a:pt x="153" y="109"/>
                    <a:pt x="155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60" y="129"/>
                    <a:pt x="160" y="129"/>
                    <a:pt x="160" y="129"/>
                  </a:cubicBezTo>
                  <a:cubicBezTo>
                    <a:pt x="160" y="108"/>
                    <a:pt x="146" y="90"/>
                    <a:pt x="126" y="84"/>
                  </a:cubicBezTo>
                  <a:close/>
                  <a:moveTo>
                    <a:pt x="76" y="71"/>
                  </a:moveTo>
                  <a:cubicBezTo>
                    <a:pt x="89" y="65"/>
                    <a:pt x="98" y="52"/>
                    <a:pt x="98" y="37"/>
                  </a:cubicBezTo>
                  <a:cubicBezTo>
                    <a:pt x="98" y="17"/>
                    <a:pt x="81" y="0"/>
                    <a:pt x="60" y="0"/>
                  </a:cubicBezTo>
                  <a:cubicBezTo>
                    <a:pt x="40" y="0"/>
                    <a:pt x="23" y="17"/>
                    <a:pt x="23" y="37"/>
                  </a:cubicBezTo>
                  <a:cubicBezTo>
                    <a:pt x="23" y="52"/>
                    <a:pt x="32" y="65"/>
                    <a:pt x="45" y="71"/>
                  </a:cubicBezTo>
                  <a:cubicBezTo>
                    <a:pt x="18" y="78"/>
                    <a:pt x="0" y="102"/>
                    <a:pt x="0" y="129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02"/>
                    <a:pt x="102" y="78"/>
                    <a:pt x="76" y="71"/>
                  </a:cubicBezTo>
                  <a:close/>
                  <a:moveTo>
                    <a:pt x="5" y="127"/>
                  </a:moveTo>
                  <a:cubicBezTo>
                    <a:pt x="7" y="103"/>
                    <a:pt x="23" y="82"/>
                    <a:pt x="47" y="76"/>
                  </a:cubicBezTo>
                  <a:cubicBezTo>
                    <a:pt x="47" y="76"/>
                    <a:pt x="47" y="76"/>
                    <a:pt x="48" y="76"/>
                  </a:cubicBezTo>
                  <a:cubicBezTo>
                    <a:pt x="50" y="75"/>
                    <a:pt x="51" y="73"/>
                    <a:pt x="51" y="71"/>
                  </a:cubicBezTo>
                  <a:cubicBezTo>
                    <a:pt x="51" y="69"/>
                    <a:pt x="50" y="67"/>
                    <a:pt x="48" y="67"/>
                  </a:cubicBezTo>
                  <a:cubicBezTo>
                    <a:pt x="36" y="62"/>
                    <a:pt x="28" y="50"/>
                    <a:pt x="28" y="37"/>
                  </a:cubicBezTo>
                  <a:cubicBezTo>
                    <a:pt x="28" y="20"/>
                    <a:pt x="43" y="5"/>
                    <a:pt x="60" y="5"/>
                  </a:cubicBezTo>
                  <a:cubicBezTo>
                    <a:pt x="78" y="5"/>
                    <a:pt x="92" y="20"/>
                    <a:pt x="92" y="37"/>
                  </a:cubicBezTo>
                  <a:cubicBezTo>
                    <a:pt x="92" y="50"/>
                    <a:pt x="85" y="62"/>
                    <a:pt x="73" y="67"/>
                  </a:cubicBezTo>
                  <a:cubicBezTo>
                    <a:pt x="71" y="67"/>
                    <a:pt x="70" y="69"/>
                    <a:pt x="70" y="71"/>
                  </a:cubicBezTo>
                  <a:cubicBezTo>
                    <a:pt x="70" y="73"/>
                    <a:pt x="71" y="75"/>
                    <a:pt x="73" y="76"/>
                  </a:cubicBezTo>
                  <a:cubicBezTo>
                    <a:pt x="73" y="76"/>
                    <a:pt x="74" y="76"/>
                    <a:pt x="74" y="76"/>
                  </a:cubicBezTo>
                  <a:cubicBezTo>
                    <a:pt x="97" y="82"/>
                    <a:pt x="114" y="103"/>
                    <a:pt x="115" y="127"/>
                  </a:cubicBezTo>
                  <a:cubicBezTo>
                    <a:pt x="5" y="127"/>
                    <a:pt x="5" y="127"/>
                    <a:pt x="5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2AC77-FBBF-41C9-B272-C48F0E233176}"/>
              </a:ext>
            </a:extLst>
          </p:cNvPr>
          <p:cNvGrpSpPr/>
          <p:nvPr/>
        </p:nvGrpSpPr>
        <p:grpSpPr>
          <a:xfrm>
            <a:off x="673336" y="4439365"/>
            <a:ext cx="4095309" cy="403549"/>
            <a:chOff x="8794782" y="3774291"/>
            <a:chExt cx="4095309" cy="4035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3A31E3-7FE1-4AE8-A75A-0FCB17AF8644}"/>
                </a:ext>
              </a:extLst>
            </p:cNvPr>
            <p:cNvSpPr txBox="1"/>
            <p:nvPr/>
          </p:nvSpPr>
          <p:spPr>
            <a:xfrm>
              <a:off x="9397828" y="3791399"/>
              <a:ext cx="3492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Các hỗ trợ về v</a:t>
              </a:r>
              <a:r>
                <a:rPr lang="vi-VN" dirty="0" err="1">
                  <a:latin typeface="AG DaxProRegular" panose="02000506060000020004" pitchFamily="50" charset="-93"/>
                </a:rPr>
                <a:t>ốn</a:t>
              </a:r>
              <a:r>
                <a:rPr lang="vi-VN" dirty="0">
                  <a:latin typeface="AG DaxProRegular" panose="02000506060000020004" pitchFamily="50" charset="-93"/>
                </a:rPr>
                <a:t> – </a:t>
              </a:r>
              <a:r>
                <a:rPr lang="en-US" dirty="0">
                  <a:latin typeface="AG DaxProRegular" panose="02000506060000020004" pitchFamily="50" charset="-93"/>
                </a:rPr>
                <a:t>t</a:t>
              </a:r>
              <a:r>
                <a:rPr lang="vi-VN" dirty="0" err="1">
                  <a:latin typeface="AG DaxProRegular" panose="02000506060000020004" pitchFamily="50" charset="-93"/>
                </a:rPr>
                <a:t>ín</a:t>
              </a:r>
              <a:r>
                <a:rPr lang="vi-VN" dirty="0">
                  <a:latin typeface="AG DaxProRegular" panose="02000506060000020004" pitchFamily="50" charset="-93"/>
                </a:rPr>
                <a:t> dụng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67FFA334-FF12-4235-B4E7-A14502588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82" y="3774291"/>
              <a:ext cx="365061" cy="403549"/>
            </a:xfrm>
            <a:custGeom>
              <a:avLst/>
              <a:gdLst>
                <a:gd name="T0" fmla="*/ 73 w 146"/>
                <a:gd name="T1" fmla="*/ 22 h 160"/>
                <a:gd name="T2" fmla="*/ 74 w 146"/>
                <a:gd name="T3" fmla="*/ 13 h 160"/>
                <a:gd name="T4" fmla="*/ 58 w 146"/>
                <a:gd name="T5" fmla="*/ 22 h 160"/>
                <a:gd name="T6" fmla="*/ 67 w 146"/>
                <a:gd name="T7" fmla="*/ 32 h 160"/>
                <a:gd name="T8" fmla="*/ 66 w 146"/>
                <a:gd name="T9" fmla="*/ 42 h 160"/>
                <a:gd name="T10" fmla="*/ 82 w 146"/>
                <a:gd name="T11" fmla="*/ 32 h 160"/>
                <a:gd name="T12" fmla="*/ 38 w 146"/>
                <a:gd name="T13" fmla="*/ 110 h 160"/>
                <a:gd name="T14" fmla="*/ 43 w 146"/>
                <a:gd name="T15" fmla="*/ 105 h 160"/>
                <a:gd name="T16" fmla="*/ 34 w 146"/>
                <a:gd name="T17" fmla="*/ 105 h 160"/>
                <a:gd name="T18" fmla="*/ 38 w 146"/>
                <a:gd name="T19" fmla="*/ 125 h 160"/>
                <a:gd name="T20" fmla="*/ 34 w 146"/>
                <a:gd name="T21" fmla="*/ 130 h 160"/>
                <a:gd name="T22" fmla="*/ 43 w 146"/>
                <a:gd name="T23" fmla="*/ 130 h 160"/>
                <a:gd name="T24" fmla="*/ 135 w 146"/>
                <a:gd name="T25" fmla="*/ 69 h 160"/>
                <a:gd name="T26" fmla="*/ 70 w 146"/>
                <a:gd name="T27" fmla="*/ 0 h 160"/>
                <a:gd name="T28" fmla="*/ 12 w 146"/>
                <a:gd name="T29" fmla="*/ 98 h 160"/>
                <a:gd name="T30" fmla="*/ 38 w 146"/>
                <a:gd name="T31" fmla="*/ 160 h 160"/>
                <a:gd name="T32" fmla="*/ 108 w 146"/>
                <a:gd name="T33" fmla="*/ 160 h 160"/>
                <a:gd name="T34" fmla="*/ 47 w 146"/>
                <a:gd name="T35" fmla="*/ 13 h 160"/>
                <a:gd name="T36" fmla="*/ 93 w 146"/>
                <a:gd name="T37" fmla="*/ 42 h 160"/>
                <a:gd name="T38" fmla="*/ 47 w 146"/>
                <a:gd name="T39" fmla="*/ 13 h 160"/>
                <a:gd name="T40" fmla="*/ 95 w 146"/>
                <a:gd name="T41" fmla="*/ 62 h 160"/>
                <a:gd name="T42" fmla="*/ 47 w 146"/>
                <a:gd name="T43" fmla="*/ 56 h 160"/>
                <a:gd name="T44" fmla="*/ 96 w 146"/>
                <a:gd name="T45" fmla="*/ 47 h 160"/>
                <a:gd name="T46" fmla="*/ 38 w 146"/>
                <a:gd name="T47" fmla="*/ 153 h 160"/>
                <a:gd name="T48" fmla="*/ 38 w 146"/>
                <a:gd name="T49" fmla="*/ 145 h 160"/>
                <a:gd name="T50" fmla="*/ 61 w 146"/>
                <a:gd name="T51" fmla="*/ 132 h 160"/>
                <a:gd name="T52" fmla="*/ 15 w 146"/>
                <a:gd name="T53" fmla="*/ 103 h 160"/>
                <a:gd name="T54" fmla="*/ 61 w 146"/>
                <a:gd name="T55" fmla="*/ 132 h 160"/>
                <a:gd name="T56" fmla="*/ 38 w 146"/>
                <a:gd name="T57" fmla="*/ 87 h 160"/>
                <a:gd name="T58" fmla="*/ 66 w 146"/>
                <a:gd name="T59" fmla="*/ 98 h 160"/>
                <a:gd name="T60" fmla="*/ 47 w 146"/>
                <a:gd name="T61" fmla="*/ 86 h 160"/>
                <a:gd name="T62" fmla="*/ 70 w 146"/>
                <a:gd name="T63" fmla="*/ 84 h 160"/>
                <a:gd name="T64" fmla="*/ 70 w 146"/>
                <a:gd name="T65" fmla="*/ 77 h 160"/>
                <a:gd name="T66" fmla="*/ 70 w 146"/>
                <a:gd name="T67" fmla="*/ 69 h 160"/>
                <a:gd name="T68" fmla="*/ 85 w 146"/>
                <a:gd name="T69" fmla="*/ 74 h 160"/>
                <a:gd name="T70" fmla="*/ 131 w 146"/>
                <a:gd name="T71" fmla="*/ 103 h 160"/>
                <a:gd name="T72" fmla="*/ 85 w 146"/>
                <a:gd name="T73" fmla="*/ 74 h 160"/>
                <a:gd name="T74" fmla="*/ 77 w 146"/>
                <a:gd name="T75" fmla="*/ 134 h 160"/>
                <a:gd name="T76" fmla="*/ 140 w 146"/>
                <a:gd name="T77" fmla="*/ 134 h 160"/>
                <a:gd name="T78" fmla="*/ 85 w 146"/>
                <a:gd name="T79" fmla="*/ 132 h 160"/>
                <a:gd name="T80" fmla="*/ 135 w 146"/>
                <a:gd name="T81" fmla="*/ 123 h 160"/>
                <a:gd name="T82" fmla="*/ 108 w 146"/>
                <a:gd name="T83" fmla="*/ 124 h 160"/>
                <a:gd name="T84" fmla="*/ 108 w 146"/>
                <a:gd name="T85" fmla="*/ 116 h 160"/>
                <a:gd name="T86" fmla="*/ 108 w 146"/>
                <a:gd name="T87" fmla="*/ 85 h 160"/>
                <a:gd name="T88" fmla="*/ 115 w 146"/>
                <a:gd name="T89" fmla="*/ 86 h 160"/>
                <a:gd name="T90" fmla="*/ 108 w 146"/>
                <a:gd name="T91" fmla="*/ 71 h 160"/>
                <a:gd name="T92" fmla="*/ 108 w 146"/>
                <a:gd name="T93" fmla="*/ 91 h 160"/>
                <a:gd name="T94" fmla="*/ 101 w 146"/>
                <a:gd name="T95" fmla="*/ 90 h 160"/>
                <a:gd name="T96" fmla="*/ 108 w 146"/>
                <a:gd name="T97" fmla="*/ 106 h 160"/>
                <a:gd name="T98" fmla="*/ 108 w 146"/>
                <a:gd name="T99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60">
                  <a:moveTo>
                    <a:pt x="70" y="24"/>
                  </a:moveTo>
                  <a:cubicBezTo>
                    <a:pt x="68" y="24"/>
                    <a:pt x="67" y="23"/>
                    <a:pt x="67" y="22"/>
                  </a:cubicBezTo>
                  <a:cubicBezTo>
                    <a:pt x="67" y="21"/>
                    <a:pt x="68" y="20"/>
                    <a:pt x="70" y="20"/>
                  </a:cubicBezTo>
                  <a:cubicBezTo>
                    <a:pt x="72" y="20"/>
                    <a:pt x="73" y="21"/>
                    <a:pt x="73" y="22"/>
                  </a:cubicBezTo>
                  <a:cubicBezTo>
                    <a:pt x="73" y="24"/>
                    <a:pt x="75" y="25"/>
                    <a:pt x="77" y="25"/>
                  </a:cubicBezTo>
                  <a:cubicBezTo>
                    <a:pt x="80" y="25"/>
                    <a:pt x="82" y="24"/>
                    <a:pt x="82" y="22"/>
                  </a:cubicBezTo>
                  <a:cubicBezTo>
                    <a:pt x="82" y="19"/>
                    <a:pt x="78" y="16"/>
                    <a:pt x="74" y="15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1"/>
                    <a:pt x="72" y="10"/>
                    <a:pt x="70" y="10"/>
                  </a:cubicBezTo>
                  <a:cubicBezTo>
                    <a:pt x="67" y="10"/>
                    <a:pt x="66" y="11"/>
                    <a:pt x="66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1" y="16"/>
                    <a:pt x="58" y="19"/>
                    <a:pt x="58" y="22"/>
                  </a:cubicBezTo>
                  <a:cubicBezTo>
                    <a:pt x="58" y="27"/>
                    <a:pt x="63" y="30"/>
                    <a:pt x="70" y="30"/>
                  </a:cubicBezTo>
                  <a:cubicBezTo>
                    <a:pt x="72" y="30"/>
                    <a:pt x="73" y="31"/>
                    <a:pt x="73" y="32"/>
                  </a:cubicBezTo>
                  <a:cubicBezTo>
                    <a:pt x="73" y="34"/>
                    <a:pt x="72" y="35"/>
                    <a:pt x="70" y="35"/>
                  </a:cubicBezTo>
                  <a:cubicBezTo>
                    <a:pt x="68" y="35"/>
                    <a:pt x="67" y="34"/>
                    <a:pt x="67" y="32"/>
                  </a:cubicBezTo>
                  <a:cubicBezTo>
                    <a:pt x="67" y="31"/>
                    <a:pt x="65" y="30"/>
                    <a:pt x="62" y="30"/>
                  </a:cubicBezTo>
                  <a:cubicBezTo>
                    <a:pt x="60" y="30"/>
                    <a:pt x="58" y="31"/>
                    <a:pt x="58" y="32"/>
                  </a:cubicBezTo>
                  <a:cubicBezTo>
                    <a:pt x="58" y="36"/>
                    <a:pt x="61" y="39"/>
                    <a:pt x="66" y="40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3"/>
                    <a:pt x="67" y="45"/>
                    <a:pt x="70" y="45"/>
                  </a:cubicBezTo>
                  <a:cubicBezTo>
                    <a:pt x="72" y="45"/>
                    <a:pt x="74" y="43"/>
                    <a:pt x="74" y="42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8" y="39"/>
                    <a:pt x="82" y="36"/>
                    <a:pt x="82" y="32"/>
                  </a:cubicBezTo>
                  <a:cubicBezTo>
                    <a:pt x="82" y="28"/>
                    <a:pt x="76" y="24"/>
                    <a:pt x="70" y="24"/>
                  </a:cubicBezTo>
                  <a:close/>
                  <a:moveTo>
                    <a:pt x="38" y="115"/>
                  </a:moveTo>
                  <a:cubicBezTo>
                    <a:pt x="37" y="115"/>
                    <a:pt x="35" y="114"/>
                    <a:pt x="35" y="112"/>
                  </a:cubicBezTo>
                  <a:cubicBezTo>
                    <a:pt x="35" y="111"/>
                    <a:pt x="37" y="110"/>
                    <a:pt x="38" y="110"/>
                  </a:cubicBezTo>
                  <a:cubicBezTo>
                    <a:pt x="40" y="110"/>
                    <a:pt x="41" y="111"/>
                    <a:pt x="41" y="112"/>
                  </a:cubicBezTo>
                  <a:cubicBezTo>
                    <a:pt x="41" y="114"/>
                    <a:pt x="43" y="115"/>
                    <a:pt x="46" y="115"/>
                  </a:cubicBezTo>
                  <a:cubicBezTo>
                    <a:pt x="48" y="115"/>
                    <a:pt x="50" y="114"/>
                    <a:pt x="50" y="112"/>
                  </a:cubicBezTo>
                  <a:cubicBezTo>
                    <a:pt x="50" y="109"/>
                    <a:pt x="47" y="106"/>
                    <a:pt x="43" y="10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01"/>
                    <a:pt x="41" y="100"/>
                    <a:pt x="38" y="100"/>
                  </a:cubicBezTo>
                  <a:cubicBezTo>
                    <a:pt x="36" y="100"/>
                    <a:pt x="34" y="101"/>
                    <a:pt x="34" y="103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0" y="106"/>
                    <a:pt x="27" y="109"/>
                    <a:pt x="27" y="112"/>
                  </a:cubicBezTo>
                  <a:cubicBezTo>
                    <a:pt x="27" y="117"/>
                    <a:pt x="32" y="120"/>
                    <a:pt x="38" y="120"/>
                  </a:cubicBezTo>
                  <a:cubicBezTo>
                    <a:pt x="40" y="120"/>
                    <a:pt x="41" y="121"/>
                    <a:pt x="41" y="123"/>
                  </a:cubicBezTo>
                  <a:cubicBezTo>
                    <a:pt x="41" y="124"/>
                    <a:pt x="40" y="125"/>
                    <a:pt x="38" y="125"/>
                  </a:cubicBezTo>
                  <a:cubicBezTo>
                    <a:pt x="37" y="125"/>
                    <a:pt x="35" y="124"/>
                    <a:pt x="35" y="123"/>
                  </a:cubicBezTo>
                  <a:cubicBezTo>
                    <a:pt x="35" y="121"/>
                    <a:pt x="33" y="120"/>
                    <a:pt x="31" y="120"/>
                  </a:cubicBezTo>
                  <a:cubicBezTo>
                    <a:pt x="28" y="120"/>
                    <a:pt x="27" y="121"/>
                    <a:pt x="27" y="123"/>
                  </a:cubicBezTo>
                  <a:cubicBezTo>
                    <a:pt x="27" y="126"/>
                    <a:pt x="30" y="129"/>
                    <a:pt x="34" y="130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4" y="134"/>
                    <a:pt x="36" y="135"/>
                    <a:pt x="38" y="135"/>
                  </a:cubicBezTo>
                  <a:cubicBezTo>
                    <a:pt x="41" y="135"/>
                    <a:pt x="43" y="134"/>
                    <a:pt x="43" y="132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7" y="129"/>
                    <a:pt x="50" y="126"/>
                    <a:pt x="50" y="123"/>
                  </a:cubicBezTo>
                  <a:cubicBezTo>
                    <a:pt x="50" y="118"/>
                    <a:pt x="45" y="115"/>
                    <a:pt x="38" y="115"/>
                  </a:cubicBezTo>
                  <a:close/>
                  <a:moveTo>
                    <a:pt x="146" y="88"/>
                  </a:moveTo>
                  <a:cubicBezTo>
                    <a:pt x="146" y="81"/>
                    <a:pt x="142" y="74"/>
                    <a:pt x="135" y="69"/>
                  </a:cubicBezTo>
                  <a:cubicBezTo>
                    <a:pt x="128" y="64"/>
                    <a:pt x="118" y="61"/>
                    <a:pt x="108" y="61"/>
                  </a:cubicBezTo>
                  <a:cubicBezTo>
                    <a:pt x="108" y="61"/>
                    <a:pt x="108" y="28"/>
                    <a:pt x="108" y="27"/>
                  </a:cubicBezTo>
                  <a:cubicBezTo>
                    <a:pt x="108" y="20"/>
                    <a:pt x="104" y="13"/>
                    <a:pt x="96" y="8"/>
                  </a:cubicBezTo>
                  <a:cubicBezTo>
                    <a:pt x="89" y="3"/>
                    <a:pt x="80" y="0"/>
                    <a:pt x="70" y="0"/>
                  </a:cubicBezTo>
                  <a:cubicBezTo>
                    <a:pt x="60" y="0"/>
                    <a:pt x="50" y="3"/>
                    <a:pt x="43" y="8"/>
                  </a:cubicBezTo>
                  <a:cubicBezTo>
                    <a:pt x="36" y="13"/>
                    <a:pt x="32" y="20"/>
                    <a:pt x="32" y="27"/>
                  </a:cubicBezTo>
                  <a:cubicBezTo>
                    <a:pt x="32" y="28"/>
                    <a:pt x="32" y="91"/>
                    <a:pt x="32" y="91"/>
                  </a:cubicBezTo>
                  <a:cubicBezTo>
                    <a:pt x="24" y="91"/>
                    <a:pt x="17" y="94"/>
                    <a:pt x="12" y="98"/>
                  </a:cubicBezTo>
                  <a:cubicBezTo>
                    <a:pt x="4" y="103"/>
                    <a:pt x="0" y="110"/>
                    <a:pt x="0" y="118"/>
                  </a:cubicBezTo>
                  <a:cubicBezTo>
                    <a:pt x="0" y="118"/>
                    <a:pt x="0" y="133"/>
                    <a:pt x="0" y="133"/>
                  </a:cubicBezTo>
                  <a:cubicBezTo>
                    <a:pt x="0" y="140"/>
                    <a:pt x="4" y="147"/>
                    <a:pt x="12" y="152"/>
                  </a:cubicBezTo>
                  <a:cubicBezTo>
                    <a:pt x="19" y="157"/>
                    <a:pt x="28" y="160"/>
                    <a:pt x="38" y="160"/>
                  </a:cubicBezTo>
                  <a:cubicBezTo>
                    <a:pt x="48" y="160"/>
                    <a:pt x="58" y="157"/>
                    <a:pt x="65" y="152"/>
                  </a:cubicBezTo>
                  <a:cubicBezTo>
                    <a:pt x="68" y="150"/>
                    <a:pt x="71" y="147"/>
                    <a:pt x="73" y="144"/>
                  </a:cubicBezTo>
                  <a:cubicBezTo>
                    <a:pt x="75" y="147"/>
                    <a:pt x="78" y="150"/>
                    <a:pt x="82" y="152"/>
                  </a:cubicBezTo>
                  <a:cubicBezTo>
                    <a:pt x="89" y="157"/>
                    <a:pt x="98" y="160"/>
                    <a:pt x="108" y="160"/>
                  </a:cubicBezTo>
                  <a:cubicBezTo>
                    <a:pt x="118" y="160"/>
                    <a:pt x="128" y="157"/>
                    <a:pt x="135" y="152"/>
                  </a:cubicBezTo>
                  <a:cubicBezTo>
                    <a:pt x="142" y="147"/>
                    <a:pt x="146" y="140"/>
                    <a:pt x="146" y="133"/>
                  </a:cubicBezTo>
                  <a:cubicBezTo>
                    <a:pt x="146" y="133"/>
                    <a:pt x="146" y="89"/>
                    <a:pt x="146" y="88"/>
                  </a:cubicBezTo>
                  <a:close/>
                  <a:moveTo>
                    <a:pt x="47" y="13"/>
                  </a:moveTo>
                  <a:cubicBezTo>
                    <a:pt x="53" y="9"/>
                    <a:pt x="61" y="7"/>
                    <a:pt x="70" y="7"/>
                  </a:cubicBezTo>
                  <a:cubicBezTo>
                    <a:pt x="79" y="7"/>
                    <a:pt x="87" y="9"/>
                    <a:pt x="93" y="13"/>
                  </a:cubicBezTo>
                  <a:cubicBezTo>
                    <a:pt x="98" y="17"/>
                    <a:pt x="101" y="22"/>
                    <a:pt x="101" y="27"/>
                  </a:cubicBezTo>
                  <a:cubicBezTo>
                    <a:pt x="101" y="33"/>
                    <a:pt x="98" y="38"/>
                    <a:pt x="93" y="42"/>
                  </a:cubicBezTo>
                  <a:cubicBezTo>
                    <a:pt x="87" y="46"/>
                    <a:pt x="79" y="48"/>
                    <a:pt x="70" y="48"/>
                  </a:cubicBezTo>
                  <a:cubicBezTo>
                    <a:pt x="61" y="48"/>
                    <a:pt x="53" y="46"/>
                    <a:pt x="47" y="42"/>
                  </a:cubicBezTo>
                  <a:cubicBezTo>
                    <a:pt x="41" y="38"/>
                    <a:pt x="38" y="33"/>
                    <a:pt x="38" y="27"/>
                  </a:cubicBezTo>
                  <a:cubicBezTo>
                    <a:pt x="38" y="22"/>
                    <a:pt x="41" y="17"/>
                    <a:pt x="47" y="13"/>
                  </a:cubicBezTo>
                  <a:close/>
                  <a:moveTo>
                    <a:pt x="96" y="62"/>
                  </a:moveTo>
                  <a:cubicBezTo>
                    <a:pt x="98" y="60"/>
                    <a:pt x="100" y="59"/>
                    <a:pt x="101" y="58"/>
                  </a:cubicBezTo>
                  <a:cubicBezTo>
                    <a:pt x="101" y="59"/>
                    <a:pt x="101" y="60"/>
                    <a:pt x="101" y="61"/>
                  </a:cubicBezTo>
                  <a:cubicBezTo>
                    <a:pt x="99" y="62"/>
                    <a:pt x="97" y="62"/>
                    <a:pt x="95" y="62"/>
                  </a:cubicBezTo>
                  <a:cubicBezTo>
                    <a:pt x="96" y="62"/>
                    <a:pt x="96" y="62"/>
                    <a:pt x="96" y="62"/>
                  </a:cubicBezTo>
                  <a:close/>
                  <a:moveTo>
                    <a:pt x="93" y="56"/>
                  </a:moveTo>
                  <a:cubicBezTo>
                    <a:pt x="87" y="60"/>
                    <a:pt x="79" y="63"/>
                    <a:pt x="70" y="63"/>
                  </a:cubicBezTo>
                  <a:cubicBezTo>
                    <a:pt x="61" y="63"/>
                    <a:pt x="53" y="60"/>
                    <a:pt x="47" y="56"/>
                  </a:cubicBezTo>
                  <a:cubicBezTo>
                    <a:pt x="42" y="53"/>
                    <a:pt x="39" y="48"/>
                    <a:pt x="38" y="43"/>
                  </a:cubicBezTo>
                  <a:cubicBezTo>
                    <a:pt x="40" y="44"/>
                    <a:pt x="41" y="46"/>
                    <a:pt x="43" y="47"/>
                  </a:cubicBezTo>
                  <a:cubicBezTo>
                    <a:pt x="50" y="52"/>
                    <a:pt x="60" y="55"/>
                    <a:pt x="70" y="55"/>
                  </a:cubicBezTo>
                  <a:cubicBezTo>
                    <a:pt x="80" y="55"/>
                    <a:pt x="89" y="52"/>
                    <a:pt x="96" y="47"/>
                  </a:cubicBezTo>
                  <a:cubicBezTo>
                    <a:pt x="98" y="46"/>
                    <a:pt x="100" y="44"/>
                    <a:pt x="101" y="43"/>
                  </a:cubicBezTo>
                  <a:cubicBezTo>
                    <a:pt x="101" y="48"/>
                    <a:pt x="98" y="53"/>
                    <a:pt x="93" y="56"/>
                  </a:cubicBezTo>
                  <a:close/>
                  <a:moveTo>
                    <a:pt x="61" y="147"/>
                  </a:moveTo>
                  <a:cubicBezTo>
                    <a:pt x="55" y="151"/>
                    <a:pt x="47" y="153"/>
                    <a:pt x="38" y="153"/>
                  </a:cubicBezTo>
                  <a:cubicBezTo>
                    <a:pt x="30" y="153"/>
                    <a:pt x="21" y="151"/>
                    <a:pt x="15" y="147"/>
                  </a:cubicBezTo>
                  <a:cubicBezTo>
                    <a:pt x="10" y="143"/>
                    <a:pt x="7" y="138"/>
                    <a:pt x="7" y="133"/>
                  </a:cubicBezTo>
                  <a:cubicBezTo>
                    <a:pt x="8" y="135"/>
                    <a:pt x="10" y="136"/>
                    <a:pt x="12" y="137"/>
                  </a:cubicBezTo>
                  <a:cubicBezTo>
                    <a:pt x="19" y="142"/>
                    <a:pt x="28" y="145"/>
                    <a:pt x="38" y="145"/>
                  </a:cubicBezTo>
                  <a:cubicBezTo>
                    <a:pt x="48" y="145"/>
                    <a:pt x="58" y="142"/>
                    <a:pt x="65" y="137"/>
                  </a:cubicBezTo>
                  <a:cubicBezTo>
                    <a:pt x="67" y="136"/>
                    <a:pt x="68" y="135"/>
                    <a:pt x="70" y="133"/>
                  </a:cubicBezTo>
                  <a:cubicBezTo>
                    <a:pt x="70" y="138"/>
                    <a:pt x="67" y="143"/>
                    <a:pt x="61" y="147"/>
                  </a:cubicBezTo>
                  <a:close/>
                  <a:moveTo>
                    <a:pt x="61" y="132"/>
                  </a:moveTo>
                  <a:cubicBezTo>
                    <a:pt x="55" y="136"/>
                    <a:pt x="47" y="138"/>
                    <a:pt x="38" y="138"/>
                  </a:cubicBezTo>
                  <a:cubicBezTo>
                    <a:pt x="30" y="138"/>
                    <a:pt x="21" y="136"/>
                    <a:pt x="15" y="132"/>
                  </a:cubicBezTo>
                  <a:cubicBezTo>
                    <a:pt x="10" y="128"/>
                    <a:pt x="7" y="123"/>
                    <a:pt x="7" y="118"/>
                  </a:cubicBezTo>
                  <a:cubicBezTo>
                    <a:pt x="7" y="112"/>
                    <a:pt x="10" y="107"/>
                    <a:pt x="15" y="103"/>
                  </a:cubicBezTo>
                  <a:cubicBezTo>
                    <a:pt x="21" y="99"/>
                    <a:pt x="30" y="97"/>
                    <a:pt x="38" y="97"/>
                  </a:cubicBezTo>
                  <a:cubicBezTo>
                    <a:pt x="47" y="97"/>
                    <a:pt x="55" y="99"/>
                    <a:pt x="61" y="103"/>
                  </a:cubicBezTo>
                  <a:cubicBezTo>
                    <a:pt x="67" y="107"/>
                    <a:pt x="70" y="112"/>
                    <a:pt x="70" y="118"/>
                  </a:cubicBezTo>
                  <a:cubicBezTo>
                    <a:pt x="70" y="123"/>
                    <a:pt x="67" y="128"/>
                    <a:pt x="61" y="132"/>
                  </a:cubicBezTo>
                  <a:close/>
                  <a:moveTo>
                    <a:pt x="38" y="87"/>
                  </a:moveTo>
                  <a:cubicBezTo>
                    <a:pt x="39" y="88"/>
                    <a:pt x="41" y="89"/>
                    <a:pt x="42" y="90"/>
                  </a:cubicBezTo>
                  <a:cubicBezTo>
                    <a:pt x="41" y="90"/>
                    <a:pt x="40" y="90"/>
                    <a:pt x="39" y="90"/>
                  </a:cubicBezTo>
                  <a:cubicBezTo>
                    <a:pt x="39" y="89"/>
                    <a:pt x="38" y="88"/>
                    <a:pt x="38" y="87"/>
                  </a:cubicBezTo>
                  <a:close/>
                  <a:moveTo>
                    <a:pt x="66" y="98"/>
                  </a:moveTo>
                  <a:cubicBezTo>
                    <a:pt x="67" y="99"/>
                    <a:pt x="68" y="99"/>
                    <a:pt x="70" y="99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69" y="101"/>
                    <a:pt x="67" y="100"/>
                    <a:pt x="66" y="98"/>
                  </a:cubicBezTo>
                  <a:close/>
                  <a:moveTo>
                    <a:pt x="70" y="89"/>
                  </a:moveTo>
                  <a:cubicBezTo>
                    <a:pt x="70" y="89"/>
                    <a:pt x="70" y="89"/>
                    <a:pt x="70" y="89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61" y="92"/>
                    <a:pt x="53" y="90"/>
                    <a:pt x="47" y="86"/>
                  </a:cubicBezTo>
                  <a:cubicBezTo>
                    <a:pt x="42" y="82"/>
                    <a:pt x="39" y="77"/>
                    <a:pt x="38" y="72"/>
                  </a:cubicBezTo>
                  <a:cubicBezTo>
                    <a:pt x="40" y="74"/>
                    <a:pt x="41" y="75"/>
                    <a:pt x="43" y="76"/>
                  </a:cubicBezTo>
                  <a:cubicBezTo>
                    <a:pt x="50" y="81"/>
                    <a:pt x="60" y="84"/>
                    <a:pt x="70" y="8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0" y="85"/>
                    <a:pt x="70" y="87"/>
                    <a:pt x="70" y="88"/>
                  </a:cubicBezTo>
                  <a:cubicBezTo>
                    <a:pt x="70" y="88"/>
                    <a:pt x="70" y="89"/>
                    <a:pt x="70" y="89"/>
                  </a:cubicBezTo>
                  <a:close/>
                  <a:moveTo>
                    <a:pt x="73" y="77"/>
                  </a:moveTo>
                  <a:cubicBezTo>
                    <a:pt x="72" y="77"/>
                    <a:pt x="71" y="77"/>
                    <a:pt x="70" y="77"/>
                  </a:cubicBezTo>
                  <a:cubicBezTo>
                    <a:pt x="61" y="77"/>
                    <a:pt x="53" y="75"/>
                    <a:pt x="47" y="71"/>
                  </a:cubicBezTo>
                  <a:cubicBezTo>
                    <a:pt x="42" y="67"/>
                    <a:pt x="39" y="63"/>
                    <a:pt x="38" y="58"/>
                  </a:cubicBezTo>
                  <a:cubicBezTo>
                    <a:pt x="40" y="59"/>
                    <a:pt x="41" y="60"/>
                    <a:pt x="43" y="62"/>
                  </a:cubicBezTo>
                  <a:cubicBezTo>
                    <a:pt x="50" y="67"/>
                    <a:pt x="60" y="69"/>
                    <a:pt x="70" y="69"/>
                  </a:cubicBezTo>
                  <a:cubicBezTo>
                    <a:pt x="74" y="69"/>
                    <a:pt x="78" y="69"/>
                    <a:pt x="82" y="68"/>
                  </a:cubicBezTo>
                  <a:cubicBezTo>
                    <a:pt x="82" y="68"/>
                    <a:pt x="82" y="68"/>
                    <a:pt x="82" y="69"/>
                  </a:cubicBezTo>
                  <a:cubicBezTo>
                    <a:pt x="78" y="71"/>
                    <a:pt x="75" y="74"/>
                    <a:pt x="73" y="77"/>
                  </a:cubicBezTo>
                  <a:close/>
                  <a:moveTo>
                    <a:pt x="85" y="74"/>
                  </a:moveTo>
                  <a:cubicBezTo>
                    <a:pt x="91" y="70"/>
                    <a:pt x="99" y="68"/>
                    <a:pt x="108" y="68"/>
                  </a:cubicBezTo>
                  <a:cubicBezTo>
                    <a:pt x="117" y="68"/>
                    <a:pt x="125" y="70"/>
                    <a:pt x="131" y="74"/>
                  </a:cubicBezTo>
                  <a:cubicBezTo>
                    <a:pt x="137" y="78"/>
                    <a:pt x="140" y="83"/>
                    <a:pt x="140" y="88"/>
                  </a:cubicBezTo>
                  <a:cubicBezTo>
                    <a:pt x="140" y="94"/>
                    <a:pt x="137" y="99"/>
                    <a:pt x="131" y="103"/>
                  </a:cubicBezTo>
                  <a:cubicBezTo>
                    <a:pt x="125" y="107"/>
                    <a:pt x="117" y="109"/>
                    <a:pt x="108" y="109"/>
                  </a:cubicBezTo>
                  <a:cubicBezTo>
                    <a:pt x="99" y="109"/>
                    <a:pt x="91" y="107"/>
                    <a:pt x="85" y="103"/>
                  </a:cubicBezTo>
                  <a:cubicBezTo>
                    <a:pt x="80" y="99"/>
                    <a:pt x="76" y="94"/>
                    <a:pt x="76" y="88"/>
                  </a:cubicBezTo>
                  <a:cubicBezTo>
                    <a:pt x="76" y="83"/>
                    <a:pt x="80" y="78"/>
                    <a:pt x="85" y="74"/>
                  </a:cubicBezTo>
                  <a:close/>
                  <a:moveTo>
                    <a:pt x="131" y="147"/>
                  </a:moveTo>
                  <a:cubicBezTo>
                    <a:pt x="125" y="151"/>
                    <a:pt x="117" y="153"/>
                    <a:pt x="108" y="153"/>
                  </a:cubicBezTo>
                  <a:cubicBezTo>
                    <a:pt x="99" y="153"/>
                    <a:pt x="91" y="151"/>
                    <a:pt x="85" y="147"/>
                  </a:cubicBezTo>
                  <a:cubicBezTo>
                    <a:pt x="80" y="143"/>
                    <a:pt x="77" y="138"/>
                    <a:pt x="77" y="134"/>
                  </a:cubicBezTo>
                  <a:cubicBezTo>
                    <a:pt x="78" y="135"/>
                    <a:pt x="80" y="136"/>
                    <a:pt x="82" y="138"/>
                  </a:cubicBezTo>
                  <a:cubicBezTo>
                    <a:pt x="89" y="143"/>
                    <a:pt x="98" y="145"/>
                    <a:pt x="108" y="145"/>
                  </a:cubicBezTo>
                  <a:cubicBezTo>
                    <a:pt x="118" y="145"/>
                    <a:pt x="128" y="143"/>
                    <a:pt x="135" y="138"/>
                  </a:cubicBezTo>
                  <a:cubicBezTo>
                    <a:pt x="137" y="136"/>
                    <a:pt x="138" y="135"/>
                    <a:pt x="140" y="134"/>
                  </a:cubicBezTo>
                  <a:cubicBezTo>
                    <a:pt x="139" y="138"/>
                    <a:pt x="136" y="143"/>
                    <a:pt x="131" y="147"/>
                  </a:cubicBezTo>
                  <a:close/>
                  <a:moveTo>
                    <a:pt x="131" y="132"/>
                  </a:moveTo>
                  <a:cubicBezTo>
                    <a:pt x="125" y="136"/>
                    <a:pt x="117" y="139"/>
                    <a:pt x="108" y="139"/>
                  </a:cubicBezTo>
                  <a:cubicBezTo>
                    <a:pt x="99" y="139"/>
                    <a:pt x="91" y="136"/>
                    <a:pt x="85" y="132"/>
                  </a:cubicBezTo>
                  <a:cubicBezTo>
                    <a:pt x="80" y="129"/>
                    <a:pt x="77" y="124"/>
                    <a:pt x="77" y="119"/>
                  </a:cubicBezTo>
                  <a:cubicBezTo>
                    <a:pt x="78" y="120"/>
                    <a:pt x="80" y="122"/>
                    <a:pt x="82" y="123"/>
                  </a:cubicBezTo>
                  <a:cubicBezTo>
                    <a:pt x="89" y="128"/>
                    <a:pt x="98" y="131"/>
                    <a:pt x="108" y="131"/>
                  </a:cubicBezTo>
                  <a:cubicBezTo>
                    <a:pt x="118" y="131"/>
                    <a:pt x="128" y="128"/>
                    <a:pt x="135" y="123"/>
                  </a:cubicBezTo>
                  <a:cubicBezTo>
                    <a:pt x="137" y="122"/>
                    <a:pt x="138" y="120"/>
                    <a:pt x="140" y="119"/>
                  </a:cubicBezTo>
                  <a:cubicBezTo>
                    <a:pt x="139" y="124"/>
                    <a:pt x="136" y="129"/>
                    <a:pt x="131" y="132"/>
                  </a:cubicBezTo>
                  <a:close/>
                  <a:moveTo>
                    <a:pt x="131" y="118"/>
                  </a:moveTo>
                  <a:cubicBezTo>
                    <a:pt x="125" y="122"/>
                    <a:pt x="117" y="124"/>
                    <a:pt x="108" y="124"/>
                  </a:cubicBezTo>
                  <a:cubicBezTo>
                    <a:pt x="99" y="124"/>
                    <a:pt x="91" y="122"/>
                    <a:pt x="85" y="118"/>
                  </a:cubicBezTo>
                  <a:cubicBezTo>
                    <a:pt x="80" y="114"/>
                    <a:pt x="77" y="109"/>
                    <a:pt x="76" y="104"/>
                  </a:cubicBezTo>
                  <a:cubicBezTo>
                    <a:pt x="78" y="105"/>
                    <a:pt x="80" y="107"/>
                    <a:pt x="82" y="108"/>
                  </a:cubicBezTo>
                  <a:cubicBezTo>
                    <a:pt x="89" y="113"/>
                    <a:pt x="98" y="116"/>
                    <a:pt x="108" y="116"/>
                  </a:cubicBezTo>
                  <a:cubicBezTo>
                    <a:pt x="118" y="116"/>
                    <a:pt x="128" y="113"/>
                    <a:pt x="135" y="108"/>
                  </a:cubicBezTo>
                  <a:cubicBezTo>
                    <a:pt x="137" y="107"/>
                    <a:pt x="138" y="105"/>
                    <a:pt x="140" y="104"/>
                  </a:cubicBezTo>
                  <a:cubicBezTo>
                    <a:pt x="140" y="109"/>
                    <a:pt x="136" y="114"/>
                    <a:pt x="131" y="118"/>
                  </a:cubicBezTo>
                  <a:close/>
                  <a:moveTo>
                    <a:pt x="108" y="85"/>
                  </a:moveTo>
                  <a:cubicBezTo>
                    <a:pt x="106" y="85"/>
                    <a:pt x="105" y="84"/>
                    <a:pt x="105" y="83"/>
                  </a:cubicBezTo>
                  <a:cubicBezTo>
                    <a:pt x="105" y="82"/>
                    <a:pt x="106" y="81"/>
                    <a:pt x="108" y="81"/>
                  </a:cubicBezTo>
                  <a:cubicBezTo>
                    <a:pt x="110" y="81"/>
                    <a:pt x="111" y="82"/>
                    <a:pt x="111" y="83"/>
                  </a:cubicBezTo>
                  <a:cubicBezTo>
                    <a:pt x="111" y="85"/>
                    <a:pt x="113" y="86"/>
                    <a:pt x="115" y="86"/>
                  </a:cubicBezTo>
                  <a:cubicBezTo>
                    <a:pt x="118" y="86"/>
                    <a:pt x="120" y="85"/>
                    <a:pt x="120" y="83"/>
                  </a:cubicBezTo>
                  <a:cubicBezTo>
                    <a:pt x="120" y="80"/>
                    <a:pt x="117" y="77"/>
                    <a:pt x="112" y="76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2"/>
                    <a:pt x="110" y="71"/>
                    <a:pt x="108" y="71"/>
                  </a:cubicBezTo>
                  <a:cubicBezTo>
                    <a:pt x="106" y="71"/>
                    <a:pt x="104" y="72"/>
                    <a:pt x="104" y="74"/>
                  </a:cubicBezTo>
                  <a:cubicBezTo>
                    <a:pt x="104" y="76"/>
                    <a:pt x="104" y="76"/>
                    <a:pt x="104" y="76"/>
                  </a:cubicBezTo>
                  <a:cubicBezTo>
                    <a:pt x="99" y="77"/>
                    <a:pt x="96" y="80"/>
                    <a:pt x="96" y="83"/>
                  </a:cubicBezTo>
                  <a:cubicBezTo>
                    <a:pt x="96" y="88"/>
                    <a:pt x="102" y="91"/>
                    <a:pt x="108" y="91"/>
                  </a:cubicBezTo>
                  <a:cubicBezTo>
                    <a:pt x="110" y="91"/>
                    <a:pt x="111" y="92"/>
                    <a:pt x="111" y="93"/>
                  </a:cubicBezTo>
                  <a:cubicBezTo>
                    <a:pt x="111" y="95"/>
                    <a:pt x="110" y="95"/>
                    <a:pt x="108" y="95"/>
                  </a:cubicBezTo>
                  <a:cubicBezTo>
                    <a:pt x="106" y="95"/>
                    <a:pt x="105" y="95"/>
                    <a:pt x="105" y="93"/>
                  </a:cubicBezTo>
                  <a:cubicBezTo>
                    <a:pt x="105" y="92"/>
                    <a:pt x="103" y="90"/>
                    <a:pt x="101" y="90"/>
                  </a:cubicBezTo>
                  <a:cubicBezTo>
                    <a:pt x="98" y="90"/>
                    <a:pt x="96" y="92"/>
                    <a:pt x="96" y="93"/>
                  </a:cubicBezTo>
                  <a:cubicBezTo>
                    <a:pt x="96" y="97"/>
                    <a:pt x="99" y="100"/>
                    <a:pt x="104" y="101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6" y="106"/>
                    <a:pt x="108" y="106"/>
                  </a:cubicBezTo>
                  <a:cubicBezTo>
                    <a:pt x="110" y="106"/>
                    <a:pt x="112" y="104"/>
                    <a:pt x="112" y="103"/>
                  </a:cubicBezTo>
                  <a:cubicBezTo>
                    <a:pt x="112" y="101"/>
                    <a:pt x="112" y="101"/>
                    <a:pt x="112" y="101"/>
                  </a:cubicBezTo>
                  <a:cubicBezTo>
                    <a:pt x="117" y="100"/>
                    <a:pt x="120" y="97"/>
                    <a:pt x="120" y="93"/>
                  </a:cubicBezTo>
                  <a:cubicBezTo>
                    <a:pt x="120" y="89"/>
                    <a:pt x="115" y="85"/>
                    <a:pt x="108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AD41ED-F253-4032-8A28-052AEA1105B3}"/>
              </a:ext>
            </a:extLst>
          </p:cNvPr>
          <p:cNvGrpSpPr/>
          <p:nvPr/>
        </p:nvGrpSpPr>
        <p:grpSpPr>
          <a:xfrm>
            <a:off x="655841" y="3450727"/>
            <a:ext cx="3866997" cy="369332"/>
            <a:chOff x="8777287" y="2615540"/>
            <a:chExt cx="3866997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B697F-713C-4284-8043-F94BF147D3D5}"/>
                </a:ext>
              </a:extLst>
            </p:cNvPr>
            <p:cNvSpPr txBox="1"/>
            <p:nvPr/>
          </p:nvSpPr>
          <p:spPr>
            <a:xfrm>
              <a:off x="9397827" y="2615540"/>
              <a:ext cx="3246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Các hỗ trợ về t</a:t>
              </a:r>
              <a:r>
                <a:rPr lang="vi-VN" dirty="0" err="1">
                  <a:latin typeface="AG DaxProRegular" panose="02000506060000020004" pitchFamily="50" charset="-93"/>
                </a:rPr>
                <a:t>iền</a:t>
              </a:r>
              <a:r>
                <a:rPr lang="vi-VN" dirty="0">
                  <a:latin typeface="AG DaxProRegular" panose="02000506060000020004" pitchFamily="50" charset="-93"/>
                </a:rPr>
                <a:t> thuê đất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19" name="Freeform 50">
              <a:extLst>
                <a:ext uri="{FF2B5EF4-FFF2-40B4-BE49-F238E27FC236}">
                  <a16:creationId xmlns:a16="http://schemas.microsoft.com/office/drawing/2014/main" id="{17084559-45F4-48C7-865B-19CE30F362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7" y="2639836"/>
              <a:ext cx="400051" cy="320741"/>
            </a:xfrm>
            <a:custGeom>
              <a:avLst/>
              <a:gdLst>
                <a:gd name="T0" fmla="*/ 51 w 160"/>
                <a:gd name="T1" fmla="*/ 90 h 127"/>
                <a:gd name="T2" fmla="*/ 91 w 160"/>
                <a:gd name="T3" fmla="*/ 90 h 127"/>
                <a:gd name="T4" fmla="*/ 71 w 160"/>
                <a:gd name="T5" fmla="*/ 103 h 127"/>
                <a:gd name="T6" fmla="*/ 71 w 160"/>
                <a:gd name="T7" fmla="*/ 76 h 127"/>
                <a:gd name="T8" fmla="*/ 71 w 160"/>
                <a:gd name="T9" fmla="*/ 103 h 127"/>
                <a:gd name="T10" fmla="*/ 26 w 160"/>
                <a:gd name="T11" fmla="*/ 86 h 127"/>
                <a:gd name="T12" fmla="*/ 26 w 160"/>
                <a:gd name="T13" fmla="*/ 93 h 127"/>
                <a:gd name="T14" fmla="*/ 41 w 160"/>
                <a:gd name="T15" fmla="*/ 90 h 127"/>
                <a:gd name="T16" fmla="*/ 115 w 160"/>
                <a:gd name="T17" fmla="*/ 86 h 127"/>
                <a:gd name="T18" fmla="*/ 101 w 160"/>
                <a:gd name="T19" fmla="*/ 90 h 127"/>
                <a:gd name="T20" fmla="*/ 115 w 160"/>
                <a:gd name="T21" fmla="*/ 93 h 127"/>
                <a:gd name="T22" fmla="*/ 115 w 160"/>
                <a:gd name="T23" fmla="*/ 86 h 127"/>
                <a:gd name="T24" fmla="*/ 26 w 160"/>
                <a:gd name="T25" fmla="*/ 0 h 127"/>
                <a:gd name="T26" fmla="*/ 18 w 160"/>
                <a:gd name="T27" fmla="*/ 20 h 127"/>
                <a:gd name="T28" fmla="*/ 3 w 160"/>
                <a:gd name="T29" fmla="*/ 53 h 127"/>
                <a:gd name="T30" fmla="*/ 0 w 160"/>
                <a:gd name="T31" fmla="*/ 124 h 127"/>
                <a:gd name="T32" fmla="*/ 138 w 160"/>
                <a:gd name="T33" fmla="*/ 127 h 127"/>
                <a:gd name="T34" fmla="*/ 141 w 160"/>
                <a:gd name="T35" fmla="*/ 102 h 127"/>
                <a:gd name="T36" fmla="*/ 142 w 160"/>
                <a:gd name="T37" fmla="*/ 102 h 127"/>
                <a:gd name="T38" fmla="*/ 145 w 160"/>
                <a:gd name="T39" fmla="*/ 99 h 127"/>
                <a:gd name="T40" fmla="*/ 157 w 160"/>
                <a:gd name="T41" fmla="*/ 29 h 127"/>
                <a:gd name="T42" fmla="*/ 38 w 160"/>
                <a:gd name="T43" fmla="*/ 10 h 127"/>
                <a:gd name="T44" fmla="*/ 25 w 160"/>
                <a:gd name="T45" fmla="*/ 18 h 127"/>
                <a:gd name="T46" fmla="*/ 7 w 160"/>
                <a:gd name="T47" fmla="*/ 59 h 127"/>
                <a:gd name="T48" fmla="*/ 7 w 160"/>
                <a:gd name="T49" fmla="*/ 70 h 127"/>
                <a:gd name="T50" fmla="*/ 7 w 160"/>
                <a:gd name="T51" fmla="*/ 120 h 127"/>
                <a:gd name="T52" fmla="*/ 17 w 160"/>
                <a:gd name="T53" fmla="*/ 120 h 127"/>
                <a:gd name="T54" fmla="*/ 135 w 160"/>
                <a:gd name="T55" fmla="*/ 120 h 127"/>
                <a:gd name="T56" fmla="*/ 135 w 160"/>
                <a:gd name="T57" fmla="*/ 110 h 127"/>
                <a:gd name="T58" fmla="*/ 135 w 160"/>
                <a:gd name="T59" fmla="*/ 103 h 127"/>
                <a:gd name="T60" fmla="*/ 24 w 160"/>
                <a:gd name="T61" fmla="*/ 120 h 127"/>
                <a:gd name="T62" fmla="*/ 7 w 160"/>
                <a:gd name="T63" fmla="*/ 77 h 127"/>
                <a:gd name="T64" fmla="*/ 117 w 160"/>
                <a:gd name="T65" fmla="*/ 59 h 127"/>
                <a:gd name="T66" fmla="*/ 135 w 160"/>
                <a:gd name="T67" fmla="*/ 103 h 127"/>
                <a:gd name="T68" fmla="*/ 76 w 160"/>
                <a:gd name="T69" fmla="*/ 39 h 127"/>
                <a:gd name="T70" fmla="*/ 95 w 160"/>
                <a:gd name="T71" fmla="*/ 44 h 127"/>
                <a:gd name="T72" fmla="*/ 70 w 160"/>
                <a:gd name="T73" fmla="*/ 53 h 127"/>
                <a:gd name="T74" fmla="*/ 124 w 160"/>
                <a:gd name="T75" fmla="*/ 59 h 127"/>
                <a:gd name="T76" fmla="*/ 135 w 160"/>
                <a:gd name="T77" fmla="*/ 70 h 127"/>
                <a:gd name="T78" fmla="*/ 141 w 160"/>
                <a:gd name="T79" fmla="*/ 87 h 127"/>
                <a:gd name="T80" fmla="*/ 142 w 160"/>
                <a:gd name="T81" fmla="*/ 84 h 127"/>
                <a:gd name="T82" fmla="*/ 143 w 160"/>
                <a:gd name="T83" fmla="*/ 77 h 127"/>
                <a:gd name="T84" fmla="*/ 141 w 160"/>
                <a:gd name="T85" fmla="*/ 56 h 127"/>
                <a:gd name="T86" fmla="*/ 104 w 160"/>
                <a:gd name="T87" fmla="*/ 53 h 127"/>
                <a:gd name="T88" fmla="*/ 88 w 160"/>
                <a:gd name="T89" fmla="*/ 31 h 127"/>
                <a:gd name="T90" fmla="*/ 64 w 160"/>
                <a:gd name="T91" fmla="*/ 46 h 127"/>
                <a:gd name="T92" fmla="*/ 23 w 160"/>
                <a:gd name="T93" fmla="*/ 53 h 127"/>
                <a:gd name="T94" fmla="*/ 24 w 160"/>
                <a:gd name="T95" fmla="*/ 24 h 127"/>
                <a:gd name="T96" fmla="*/ 36 w 160"/>
                <a:gd name="T97" fmla="*/ 21 h 127"/>
                <a:gd name="T98" fmla="*/ 136 w 160"/>
                <a:gd name="T99" fmla="*/ 31 h 127"/>
                <a:gd name="T100" fmla="*/ 143 w 160"/>
                <a:gd name="T101" fmla="*/ 77 h 127"/>
                <a:gd name="T102" fmla="*/ 142 w 160"/>
                <a:gd name="T103" fmla="*/ 33 h 127"/>
                <a:gd name="T104" fmla="*/ 150 w 160"/>
                <a:gd name="T105" fmla="*/ 45 h 127"/>
                <a:gd name="T106" fmla="*/ 41 w 160"/>
                <a:gd name="T107" fmla="*/ 38 h 127"/>
                <a:gd name="T108" fmla="*/ 39 w 160"/>
                <a:gd name="T109" fmla="*/ 44 h 127"/>
                <a:gd name="T110" fmla="*/ 51 w 160"/>
                <a:gd name="T111" fmla="*/ 47 h 127"/>
                <a:gd name="T112" fmla="*/ 52 w 160"/>
                <a:gd name="T113" fmla="*/ 4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" h="127">
                  <a:moveTo>
                    <a:pt x="71" y="70"/>
                  </a:moveTo>
                  <a:cubicBezTo>
                    <a:pt x="60" y="70"/>
                    <a:pt x="51" y="79"/>
                    <a:pt x="51" y="90"/>
                  </a:cubicBezTo>
                  <a:cubicBezTo>
                    <a:pt x="51" y="101"/>
                    <a:pt x="60" y="110"/>
                    <a:pt x="71" y="110"/>
                  </a:cubicBezTo>
                  <a:cubicBezTo>
                    <a:pt x="82" y="110"/>
                    <a:pt x="91" y="101"/>
                    <a:pt x="91" y="90"/>
                  </a:cubicBezTo>
                  <a:cubicBezTo>
                    <a:pt x="91" y="79"/>
                    <a:pt x="82" y="70"/>
                    <a:pt x="71" y="70"/>
                  </a:cubicBezTo>
                  <a:close/>
                  <a:moveTo>
                    <a:pt x="71" y="103"/>
                  </a:moveTo>
                  <a:cubicBezTo>
                    <a:pt x="63" y="103"/>
                    <a:pt x="57" y="97"/>
                    <a:pt x="57" y="90"/>
                  </a:cubicBezTo>
                  <a:cubicBezTo>
                    <a:pt x="57" y="82"/>
                    <a:pt x="63" y="76"/>
                    <a:pt x="71" y="76"/>
                  </a:cubicBezTo>
                  <a:cubicBezTo>
                    <a:pt x="78" y="76"/>
                    <a:pt x="84" y="82"/>
                    <a:pt x="84" y="90"/>
                  </a:cubicBezTo>
                  <a:cubicBezTo>
                    <a:pt x="84" y="97"/>
                    <a:pt x="78" y="103"/>
                    <a:pt x="71" y="103"/>
                  </a:cubicBezTo>
                  <a:close/>
                  <a:moveTo>
                    <a:pt x="37" y="86"/>
                  </a:moveTo>
                  <a:cubicBezTo>
                    <a:pt x="26" y="86"/>
                    <a:pt x="26" y="86"/>
                    <a:pt x="26" y="86"/>
                  </a:cubicBezTo>
                  <a:cubicBezTo>
                    <a:pt x="24" y="86"/>
                    <a:pt x="23" y="88"/>
                    <a:pt x="23" y="90"/>
                  </a:cubicBezTo>
                  <a:cubicBezTo>
                    <a:pt x="23" y="92"/>
                    <a:pt x="24" y="93"/>
                    <a:pt x="26" y="93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9" y="93"/>
                    <a:pt x="41" y="92"/>
                    <a:pt x="41" y="90"/>
                  </a:cubicBezTo>
                  <a:cubicBezTo>
                    <a:pt x="41" y="88"/>
                    <a:pt x="39" y="86"/>
                    <a:pt x="37" y="86"/>
                  </a:cubicBezTo>
                  <a:close/>
                  <a:moveTo>
                    <a:pt x="115" y="86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2" y="86"/>
                    <a:pt x="101" y="88"/>
                    <a:pt x="101" y="90"/>
                  </a:cubicBezTo>
                  <a:cubicBezTo>
                    <a:pt x="101" y="92"/>
                    <a:pt x="102" y="93"/>
                    <a:pt x="104" y="9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7" y="93"/>
                    <a:pt x="118" y="92"/>
                    <a:pt x="118" y="90"/>
                  </a:cubicBezTo>
                  <a:cubicBezTo>
                    <a:pt x="118" y="88"/>
                    <a:pt x="117" y="86"/>
                    <a:pt x="115" y="86"/>
                  </a:cubicBezTo>
                  <a:close/>
                  <a:moveTo>
                    <a:pt x="157" y="29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0" y="54"/>
                    <a:pt x="0" y="5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5"/>
                    <a:pt x="1" y="127"/>
                    <a:pt x="3" y="127"/>
                  </a:cubicBezTo>
                  <a:cubicBezTo>
                    <a:pt x="138" y="127"/>
                    <a:pt x="138" y="127"/>
                    <a:pt x="138" y="127"/>
                  </a:cubicBezTo>
                  <a:cubicBezTo>
                    <a:pt x="140" y="127"/>
                    <a:pt x="141" y="125"/>
                    <a:pt x="141" y="124"/>
                  </a:cubicBezTo>
                  <a:cubicBezTo>
                    <a:pt x="141" y="102"/>
                    <a:pt x="141" y="102"/>
                    <a:pt x="141" y="102"/>
                  </a:cubicBezTo>
                  <a:cubicBezTo>
                    <a:pt x="141" y="102"/>
                    <a:pt x="141" y="102"/>
                    <a:pt x="141" y="102"/>
                  </a:cubicBezTo>
                  <a:cubicBezTo>
                    <a:pt x="142" y="102"/>
                    <a:pt x="142" y="102"/>
                    <a:pt x="142" y="102"/>
                  </a:cubicBezTo>
                  <a:cubicBezTo>
                    <a:pt x="143" y="102"/>
                    <a:pt x="143" y="101"/>
                    <a:pt x="144" y="101"/>
                  </a:cubicBezTo>
                  <a:cubicBezTo>
                    <a:pt x="145" y="101"/>
                    <a:pt x="145" y="100"/>
                    <a:pt x="145" y="99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0" y="31"/>
                    <a:pt x="159" y="30"/>
                    <a:pt x="157" y="29"/>
                  </a:cubicBezTo>
                  <a:close/>
                  <a:moveTo>
                    <a:pt x="28" y="7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7" y="12"/>
                    <a:pt x="35" y="14"/>
                    <a:pt x="33" y="15"/>
                  </a:cubicBezTo>
                  <a:cubicBezTo>
                    <a:pt x="31" y="17"/>
                    <a:pt x="28" y="18"/>
                    <a:pt x="25" y="18"/>
                  </a:cubicBezTo>
                  <a:lnTo>
                    <a:pt x="28" y="7"/>
                  </a:lnTo>
                  <a:close/>
                  <a:moveTo>
                    <a:pt x="7" y="59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16" y="65"/>
                    <a:pt x="12" y="69"/>
                    <a:pt x="7" y="70"/>
                  </a:cubicBezTo>
                  <a:lnTo>
                    <a:pt x="7" y="59"/>
                  </a:lnTo>
                  <a:close/>
                  <a:moveTo>
                    <a:pt x="7" y="120"/>
                  </a:moveTo>
                  <a:cubicBezTo>
                    <a:pt x="7" y="110"/>
                    <a:pt x="7" y="110"/>
                    <a:pt x="7" y="110"/>
                  </a:cubicBezTo>
                  <a:cubicBezTo>
                    <a:pt x="12" y="111"/>
                    <a:pt x="16" y="115"/>
                    <a:pt x="17" y="120"/>
                  </a:cubicBezTo>
                  <a:lnTo>
                    <a:pt x="7" y="120"/>
                  </a:lnTo>
                  <a:close/>
                  <a:moveTo>
                    <a:pt x="135" y="120"/>
                  </a:moveTo>
                  <a:cubicBezTo>
                    <a:pt x="124" y="120"/>
                    <a:pt x="124" y="120"/>
                    <a:pt x="124" y="120"/>
                  </a:cubicBezTo>
                  <a:cubicBezTo>
                    <a:pt x="125" y="115"/>
                    <a:pt x="129" y="111"/>
                    <a:pt x="135" y="110"/>
                  </a:cubicBezTo>
                  <a:lnTo>
                    <a:pt x="135" y="120"/>
                  </a:lnTo>
                  <a:close/>
                  <a:moveTo>
                    <a:pt x="135" y="103"/>
                  </a:moveTo>
                  <a:cubicBezTo>
                    <a:pt x="126" y="104"/>
                    <a:pt x="119" y="111"/>
                    <a:pt x="117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3" y="111"/>
                    <a:pt x="15" y="104"/>
                    <a:pt x="7" y="103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5" y="75"/>
                    <a:pt x="23" y="68"/>
                    <a:pt x="2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9" y="68"/>
                    <a:pt x="126" y="75"/>
                    <a:pt x="135" y="77"/>
                  </a:cubicBezTo>
                  <a:lnTo>
                    <a:pt x="135" y="103"/>
                  </a:lnTo>
                  <a:close/>
                  <a:moveTo>
                    <a:pt x="70" y="48"/>
                  </a:moveTo>
                  <a:cubicBezTo>
                    <a:pt x="71" y="44"/>
                    <a:pt x="73" y="41"/>
                    <a:pt x="76" y="39"/>
                  </a:cubicBezTo>
                  <a:cubicBezTo>
                    <a:pt x="79" y="37"/>
                    <a:pt x="83" y="37"/>
                    <a:pt x="87" y="38"/>
                  </a:cubicBezTo>
                  <a:cubicBezTo>
                    <a:pt x="90" y="38"/>
                    <a:pt x="93" y="40"/>
                    <a:pt x="95" y="44"/>
                  </a:cubicBezTo>
                  <a:cubicBezTo>
                    <a:pt x="97" y="46"/>
                    <a:pt x="97" y="50"/>
                    <a:pt x="97" y="53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51"/>
                    <a:pt x="70" y="49"/>
                    <a:pt x="70" y="48"/>
                  </a:cubicBezTo>
                  <a:close/>
                  <a:moveTo>
                    <a:pt x="124" y="59"/>
                  </a:moveTo>
                  <a:cubicBezTo>
                    <a:pt x="135" y="59"/>
                    <a:pt x="135" y="59"/>
                    <a:pt x="135" y="59"/>
                  </a:cubicBezTo>
                  <a:cubicBezTo>
                    <a:pt x="135" y="70"/>
                    <a:pt x="135" y="70"/>
                    <a:pt x="135" y="70"/>
                  </a:cubicBezTo>
                  <a:cubicBezTo>
                    <a:pt x="129" y="69"/>
                    <a:pt x="125" y="65"/>
                    <a:pt x="124" y="59"/>
                  </a:cubicBezTo>
                  <a:close/>
                  <a:moveTo>
                    <a:pt x="141" y="87"/>
                  </a:moveTo>
                  <a:cubicBezTo>
                    <a:pt x="141" y="84"/>
                    <a:pt x="141" y="84"/>
                    <a:pt x="141" y="84"/>
                  </a:cubicBezTo>
                  <a:cubicBezTo>
                    <a:pt x="142" y="84"/>
                    <a:pt x="142" y="84"/>
                    <a:pt x="142" y="84"/>
                  </a:cubicBezTo>
                  <a:lnTo>
                    <a:pt x="141" y="87"/>
                  </a:lnTo>
                  <a:close/>
                  <a:moveTo>
                    <a:pt x="143" y="77"/>
                  </a:moveTo>
                  <a:cubicBezTo>
                    <a:pt x="143" y="77"/>
                    <a:pt x="142" y="77"/>
                    <a:pt x="141" y="77"/>
                  </a:cubicBezTo>
                  <a:cubicBezTo>
                    <a:pt x="141" y="56"/>
                    <a:pt x="141" y="56"/>
                    <a:pt x="141" y="56"/>
                  </a:cubicBezTo>
                  <a:cubicBezTo>
                    <a:pt x="141" y="54"/>
                    <a:pt x="140" y="53"/>
                    <a:pt x="138" y="53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4" y="48"/>
                    <a:pt x="103" y="44"/>
                    <a:pt x="101" y="40"/>
                  </a:cubicBezTo>
                  <a:cubicBezTo>
                    <a:pt x="98" y="35"/>
                    <a:pt x="93" y="32"/>
                    <a:pt x="88" y="31"/>
                  </a:cubicBezTo>
                  <a:cubicBezTo>
                    <a:pt x="83" y="30"/>
                    <a:pt x="77" y="31"/>
                    <a:pt x="73" y="34"/>
                  </a:cubicBezTo>
                  <a:cubicBezTo>
                    <a:pt x="68" y="37"/>
                    <a:pt x="65" y="41"/>
                    <a:pt x="64" y="46"/>
                  </a:cubicBezTo>
                  <a:cubicBezTo>
                    <a:pt x="64" y="49"/>
                    <a:pt x="63" y="51"/>
                    <a:pt x="64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2" y="52"/>
                    <a:pt x="20" y="51"/>
                    <a:pt x="18" y="5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5" y="24"/>
                    <a:pt x="25" y="24"/>
                  </a:cubicBezTo>
                  <a:cubicBezTo>
                    <a:pt x="29" y="24"/>
                    <a:pt x="33" y="23"/>
                    <a:pt x="36" y="21"/>
                  </a:cubicBezTo>
                  <a:cubicBezTo>
                    <a:pt x="40" y="19"/>
                    <a:pt x="43" y="15"/>
                    <a:pt x="45" y="1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5" y="40"/>
                    <a:pt x="141" y="49"/>
                    <a:pt x="149" y="52"/>
                  </a:cubicBezTo>
                  <a:lnTo>
                    <a:pt x="143" y="77"/>
                  </a:lnTo>
                  <a:close/>
                  <a:moveTo>
                    <a:pt x="150" y="45"/>
                  </a:moveTo>
                  <a:cubicBezTo>
                    <a:pt x="146" y="43"/>
                    <a:pt x="142" y="38"/>
                    <a:pt x="142" y="33"/>
                  </a:cubicBezTo>
                  <a:cubicBezTo>
                    <a:pt x="153" y="35"/>
                    <a:pt x="153" y="35"/>
                    <a:pt x="153" y="35"/>
                  </a:cubicBezTo>
                  <a:lnTo>
                    <a:pt x="150" y="45"/>
                  </a:lnTo>
                  <a:close/>
                  <a:moveTo>
                    <a:pt x="52" y="40"/>
                  </a:moveTo>
                  <a:cubicBezTo>
                    <a:pt x="41" y="38"/>
                    <a:pt x="41" y="38"/>
                    <a:pt x="41" y="38"/>
                  </a:cubicBezTo>
                  <a:cubicBezTo>
                    <a:pt x="39" y="38"/>
                    <a:pt x="37" y="39"/>
                    <a:pt x="37" y="40"/>
                  </a:cubicBezTo>
                  <a:cubicBezTo>
                    <a:pt x="37" y="42"/>
                    <a:pt x="38" y="44"/>
                    <a:pt x="39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3" y="47"/>
                    <a:pt x="54" y="46"/>
                    <a:pt x="54" y="44"/>
                  </a:cubicBezTo>
                  <a:cubicBezTo>
                    <a:pt x="55" y="43"/>
                    <a:pt x="54" y="41"/>
                    <a:pt x="5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3B9545-E87A-49D5-9DF0-D80BD0DF7464}"/>
              </a:ext>
            </a:extLst>
          </p:cNvPr>
          <p:cNvGrpSpPr/>
          <p:nvPr/>
        </p:nvGrpSpPr>
        <p:grpSpPr>
          <a:xfrm>
            <a:off x="655841" y="5428003"/>
            <a:ext cx="3323364" cy="369332"/>
            <a:chOff x="8777287" y="5032253"/>
            <a:chExt cx="3323364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670858-539C-4BCD-A69E-ECFF611BCB72}"/>
                </a:ext>
              </a:extLst>
            </p:cNvPr>
            <p:cNvSpPr txBox="1"/>
            <p:nvPr/>
          </p:nvSpPr>
          <p:spPr>
            <a:xfrm>
              <a:off x="9397828" y="5032253"/>
              <a:ext cx="2702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G DaxProRegular" panose="02000506060000020004" pitchFamily="50" charset="-93"/>
                </a:rPr>
                <a:t>Một </a:t>
              </a:r>
              <a:r>
                <a:rPr lang="en-US" dirty="0" err="1">
                  <a:latin typeface="AG DaxProRegular" panose="02000506060000020004" pitchFamily="50" charset="-93"/>
                </a:rPr>
                <a:t>số</a:t>
              </a:r>
              <a:r>
                <a:rPr lang="en-US" dirty="0">
                  <a:latin typeface="AG DaxProRegular" panose="02000506060000020004" pitchFamily="50" charset="-93"/>
                </a:rPr>
                <a:t> hỗ trợ k</a:t>
              </a:r>
              <a:r>
                <a:rPr lang="vi-VN" dirty="0" err="1">
                  <a:latin typeface="AG DaxProRegular" panose="02000506060000020004" pitchFamily="50" charset="-93"/>
                </a:rPr>
                <a:t>hác</a:t>
              </a:r>
              <a:endParaRPr lang="en-US" dirty="0">
                <a:latin typeface="AG DaxProRegular" panose="02000506060000020004" pitchFamily="50" charset="-93"/>
              </a:endParaRPr>
            </a:p>
          </p:txBody>
        </p:sp>
        <p:sp>
          <p:nvSpPr>
            <p:cNvPr id="22" name="Freeform 67">
              <a:extLst>
                <a:ext uri="{FF2B5EF4-FFF2-40B4-BE49-F238E27FC236}">
                  <a16:creationId xmlns:a16="http://schemas.microsoft.com/office/drawing/2014/main" id="{0E996F69-A1B1-4513-8BA0-819B05BD2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7287" y="5060631"/>
              <a:ext cx="400051" cy="312576"/>
            </a:xfrm>
            <a:custGeom>
              <a:avLst/>
              <a:gdLst>
                <a:gd name="T0" fmla="*/ 156 w 160"/>
                <a:gd name="T1" fmla="*/ 2 h 124"/>
                <a:gd name="T2" fmla="*/ 148 w 160"/>
                <a:gd name="T3" fmla="*/ 1 h 124"/>
                <a:gd name="T4" fmla="*/ 28 w 160"/>
                <a:gd name="T5" fmla="*/ 43 h 124"/>
                <a:gd name="T6" fmla="*/ 8 w 160"/>
                <a:gd name="T7" fmla="*/ 32 h 124"/>
                <a:gd name="T8" fmla="*/ 3 w 160"/>
                <a:gd name="T9" fmla="*/ 33 h 124"/>
                <a:gd name="T10" fmla="*/ 0 w 160"/>
                <a:gd name="T11" fmla="*/ 37 h 124"/>
                <a:gd name="T12" fmla="*/ 0 w 160"/>
                <a:gd name="T13" fmla="*/ 86 h 124"/>
                <a:gd name="T14" fmla="*/ 3 w 160"/>
                <a:gd name="T15" fmla="*/ 91 h 124"/>
                <a:gd name="T16" fmla="*/ 8 w 160"/>
                <a:gd name="T17" fmla="*/ 91 h 124"/>
                <a:gd name="T18" fmla="*/ 28 w 160"/>
                <a:gd name="T19" fmla="*/ 80 h 124"/>
                <a:gd name="T20" fmla="*/ 37 w 160"/>
                <a:gd name="T21" fmla="*/ 84 h 124"/>
                <a:gd name="T22" fmla="*/ 36 w 160"/>
                <a:gd name="T23" fmla="*/ 89 h 124"/>
                <a:gd name="T24" fmla="*/ 36 w 160"/>
                <a:gd name="T25" fmla="*/ 99 h 124"/>
                <a:gd name="T26" fmla="*/ 44 w 160"/>
                <a:gd name="T27" fmla="*/ 106 h 124"/>
                <a:gd name="T28" fmla="*/ 73 w 160"/>
                <a:gd name="T29" fmla="*/ 116 h 124"/>
                <a:gd name="T30" fmla="*/ 78 w 160"/>
                <a:gd name="T31" fmla="*/ 117 h 124"/>
                <a:gd name="T32" fmla="*/ 84 w 160"/>
                <a:gd name="T33" fmla="*/ 116 h 124"/>
                <a:gd name="T34" fmla="*/ 90 w 160"/>
                <a:gd name="T35" fmla="*/ 108 h 124"/>
                <a:gd name="T36" fmla="*/ 92 w 160"/>
                <a:gd name="T37" fmla="*/ 103 h 124"/>
                <a:gd name="T38" fmla="*/ 148 w 160"/>
                <a:gd name="T39" fmla="*/ 123 h 124"/>
                <a:gd name="T40" fmla="*/ 151 w 160"/>
                <a:gd name="T41" fmla="*/ 124 h 124"/>
                <a:gd name="T42" fmla="*/ 156 w 160"/>
                <a:gd name="T43" fmla="*/ 122 h 124"/>
                <a:gd name="T44" fmla="*/ 160 w 160"/>
                <a:gd name="T45" fmla="*/ 114 h 124"/>
                <a:gd name="T46" fmla="*/ 160 w 160"/>
                <a:gd name="T47" fmla="*/ 9 h 124"/>
                <a:gd name="T48" fmla="*/ 156 w 160"/>
                <a:gd name="T49" fmla="*/ 2 h 124"/>
                <a:gd name="T50" fmla="*/ 31 w 160"/>
                <a:gd name="T51" fmla="*/ 49 h 124"/>
                <a:gd name="T52" fmla="*/ 119 w 160"/>
                <a:gd name="T53" fmla="*/ 17 h 124"/>
                <a:gd name="T54" fmla="*/ 119 w 160"/>
                <a:gd name="T55" fmla="*/ 107 h 124"/>
                <a:gd name="T56" fmla="*/ 31 w 160"/>
                <a:gd name="T57" fmla="*/ 75 h 124"/>
                <a:gd name="T58" fmla="*/ 31 w 160"/>
                <a:gd name="T59" fmla="*/ 49 h 124"/>
                <a:gd name="T60" fmla="*/ 6 w 160"/>
                <a:gd name="T61" fmla="*/ 86 h 124"/>
                <a:gd name="T62" fmla="*/ 6 w 160"/>
                <a:gd name="T63" fmla="*/ 38 h 124"/>
                <a:gd name="T64" fmla="*/ 25 w 160"/>
                <a:gd name="T65" fmla="*/ 48 h 124"/>
                <a:gd name="T66" fmla="*/ 25 w 160"/>
                <a:gd name="T67" fmla="*/ 75 h 124"/>
                <a:gd name="T68" fmla="*/ 6 w 160"/>
                <a:gd name="T69" fmla="*/ 86 h 124"/>
                <a:gd name="T70" fmla="*/ 87 w 160"/>
                <a:gd name="T71" fmla="*/ 101 h 124"/>
                <a:gd name="T72" fmla="*/ 85 w 160"/>
                <a:gd name="T73" fmla="*/ 106 h 124"/>
                <a:gd name="T74" fmla="*/ 81 w 160"/>
                <a:gd name="T75" fmla="*/ 111 h 124"/>
                <a:gd name="T76" fmla="*/ 75 w 160"/>
                <a:gd name="T77" fmla="*/ 111 h 124"/>
                <a:gd name="T78" fmla="*/ 45 w 160"/>
                <a:gd name="T79" fmla="*/ 100 h 124"/>
                <a:gd name="T80" fmla="*/ 41 w 160"/>
                <a:gd name="T81" fmla="*/ 96 h 124"/>
                <a:gd name="T82" fmla="*/ 41 w 160"/>
                <a:gd name="T83" fmla="*/ 91 h 124"/>
                <a:gd name="T84" fmla="*/ 43 w 160"/>
                <a:gd name="T85" fmla="*/ 86 h 124"/>
                <a:gd name="T86" fmla="*/ 45 w 160"/>
                <a:gd name="T87" fmla="*/ 86 h 124"/>
                <a:gd name="T88" fmla="*/ 87 w 160"/>
                <a:gd name="T89" fmla="*/ 101 h 124"/>
                <a:gd name="T90" fmla="*/ 154 w 160"/>
                <a:gd name="T91" fmla="*/ 114 h 124"/>
                <a:gd name="T92" fmla="*/ 153 w 160"/>
                <a:gd name="T93" fmla="*/ 117 h 124"/>
                <a:gd name="T94" fmla="*/ 149 w 160"/>
                <a:gd name="T95" fmla="*/ 118 h 124"/>
                <a:gd name="T96" fmla="*/ 125 w 160"/>
                <a:gd name="T97" fmla="*/ 109 h 124"/>
                <a:gd name="T98" fmla="*/ 125 w 160"/>
                <a:gd name="T99" fmla="*/ 15 h 124"/>
                <a:gd name="T100" fmla="*/ 149 w 160"/>
                <a:gd name="T101" fmla="*/ 6 h 124"/>
                <a:gd name="T102" fmla="*/ 153 w 160"/>
                <a:gd name="T103" fmla="*/ 6 h 124"/>
                <a:gd name="T104" fmla="*/ 154 w 160"/>
                <a:gd name="T105" fmla="*/ 9 h 124"/>
                <a:gd name="T106" fmla="*/ 154 w 160"/>
                <a:gd name="T107" fmla="*/ 114 h 124"/>
                <a:gd name="T108" fmla="*/ 42 w 160"/>
                <a:gd name="T109" fmla="*/ 52 h 124"/>
                <a:gd name="T110" fmla="*/ 84 w 160"/>
                <a:gd name="T111" fmla="*/ 37 h 124"/>
                <a:gd name="T112" fmla="*/ 85 w 160"/>
                <a:gd name="T113" fmla="*/ 43 h 124"/>
                <a:gd name="T114" fmla="*/ 44 w 160"/>
                <a:gd name="T115" fmla="*/ 58 h 124"/>
                <a:gd name="T116" fmla="*/ 42 w 160"/>
                <a:gd name="T117" fmla="*/ 5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124">
                  <a:moveTo>
                    <a:pt x="156" y="2"/>
                  </a:moveTo>
                  <a:cubicBezTo>
                    <a:pt x="154" y="0"/>
                    <a:pt x="150" y="0"/>
                    <a:pt x="148" y="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2"/>
                    <a:pt x="4" y="32"/>
                    <a:pt x="3" y="33"/>
                  </a:cubicBezTo>
                  <a:cubicBezTo>
                    <a:pt x="1" y="34"/>
                    <a:pt x="0" y="35"/>
                    <a:pt x="0" y="37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8"/>
                    <a:pt x="1" y="90"/>
                    <a:pt x="3" y="91"/>
                  </a:cubicBezTo>
                  <a:cubicBezTo>
                    <a:pt x="4" y="92"/>
                    <a:pt x="6" y="92"/>
                    <a:pt x="8" y="91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4" y="92"/>
                    <a:pt x="35" y="96"/>
                    <a:pt x="36" y="99"/>
                  </a:cubicBezTo>
                  <a:cubicBezTo>
                    <a:pt x="38" y="102"/>
                    <a:pt x="40" y="104"/>
                    <a:pt x="44" y="10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5" y="117"/>
                    <a:pt x="76" y="117"/>
                    <a:pt x="78" y="117"/>
                  </a:cubicBezTo>
                  <a:cubicBezTo>
                    <a:pt x="80" y="117"/>
                    <a:pt x="82" y="117"/>
                    <a:pt x="84" y="116"/>
                  </a:cubicBezTo>
                  <a:cubicBezTo>
                    <a:pt x="87" y="114"/>
                    <a:pt x="89" y="112"/>
                    <a:pt x="90" y="108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148" y="123"/>
                    <a:pt x="148" y="123"/>
                    <a:pt x="148" y="123"/>
                  </a:cubicBezTo>
                  <a:cubicBezTo>
                    <a:pt x="149" y="124"/>
                    <a:pt x="150" y="124"/>
                    <a:pt x="151" y="124"/>
                  </a:cubicBezTo>
                  <a:cubicBezTo>
                    <a:pt x="153" y="124"/>
                    <a:pt x="154" y="123"/>
                    <a:pt x="156" y="122"/>
                  </a:cubicBezTo>
                  <a:cubicBezTo>
                    <a:pt x="159" y="120"/>
                    <a:pt x="160" y="117"/>
                    <a:pt x="160" y="114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60" y="6"/>
                    <a:pt x="159" y="3"/>
                    <a:pt x="156" y="2"/>
                  </a:cubicBezTo>
                  <a:close/>
                  <a:moveTo>
                    <a:pt x="31" y="49"/>
                  </a:moveTo>
                  <a:cubicBezTo>
                    <a:pt x="119" y="17"/>
                    <a:pt x="119" y="17"/>
                    <a:pt x="119" y="1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31" y="75"/>
                    <a:pt x="31" y="75"/>
                    <a:pt x="31" y="75"/>
                  </a:cubicBezTo>
                  <a:lnTo>
                    <a:pt x="31" y="49"/>
                  </a:lnTo>
                  <a:close/>
                  <a:moveTo>
                    <a:pt x="6" y="86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75"/>
                    <a:pt x="25" y="75"/>
                    <a:pt x="25" y="75"/>
                  </a:cubicBezTo>
                  <a:lnTo>
                    <a:pt x="6" y="86"/>
                  </a:lnTo>
                  <a:close/>
                  <a:moveTo>
                    <a:pt x="87" y="101"/>
                  </a:moveTo>
                  <a:cubicBezTo>
                    <a:pt x="85" y="106"/>
                    <a:pt x="85" y="106"/>
                    <a:pt x="85" y="106"/>
                  </a:cubicBezTo>
                  <a:cubicBezTo>
                    <a:pt x="84" y="108"/>
                    <a:pt x="83" y="110"/>
                    <a:pt x="81" y="111"/>
                  </a:cubicBezTo>
                  <a:cubicBezTo>
                    <a:pt x="79" y="111"/>
                    <a:pt x="77" y="112"/>
                    <a:pt x="75" y="111"/>
                  </a:cubicBezTo>
                  <a:cubicBezTo>
                    <a:pt x="45" y="100"/>
                    <a:pt x="45" y="100"/>
                    <a:pt x="45" y="100"/>
                  </a:cubicBezTo>
                  <a:cubicBezTo>
                    <a:pt x="44" y="100"/>
                    <a:pt x="42" y="98"/>
                    <a:pt x="41" y="96"/>
                  </a:cubicBezTo>
                  <a:cubicBezTo>
                    <a:pt x="40" y="95"/>
                    <a:pt x="40" y="93"/>
                    <a:pt x="41" y="91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5" y="86"/>
                    <a:pt x="45" y="86"/>
                    <a:pt x="45" y="86"/>
                  </a:cubicBezTo>
                  <a:lnTo>
                    <a:pt x="87" y="101"/>
                  </a:lnTo>
                  <a:close/>
                  <a:moveTo>
                    <a:pt x="154" y="114"/>
                  </a:moveTo>
                  <a:cubicBezTo>
                    <a:pt x="154" y="116"/>
                    <a:pt x="154" y="117"/>
                    <a:pt x="153" y="117"/>
                  </a:cubicBezTo>
                  <a:cubicBezTo>
                    <a:pt x="152" y="118"/>
                    <a:pt x="151" y="118"/>
                    <a:pt x="149" y="118"/>
                  </a:cubicBezTo>
                  <a:cubicBezTo>
                    <a:pt x="125" y="109"/>
                    <a:pt x="125" y="109"/>
                    <a:pt x="125" y="109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51" y="6"/>
                    <a:pt x="152" y="6"/>
                    <a:pt x="153" y="6"/>
                  </a:cubicBezTo>
                  <a:cubicBezTo>
                    <a:pt x="154" y="7"/>
                    <a:pt x="154" y="8"/>
                    <a:pt x="154" y="9"/>
                  </a:cubicBezTo>
                  <a:lnTo>
                    <a:pt x="154" y="114"/>
                  </a:lnTo>
                  <a:close/>
                  <a:moveTo>
                    <a:pt x="42" y="52"/>
                  </a:moveTo>
                  <a:cubicBezTo>
                    <a:pt x="84" y="37"/>
                    <a:pt x="84" y="37"/>
                    <a:pt x="84" y="37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44" y="58"/>
                    <a:pt x="44" y="58"/>
                    <a:pt x="44" y="58"/>
                  </a:cubicBezTo>
                  <a:lnTo>
                    <a:pt x="4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D97EB652-FD1C-4355-A2A3-C35FF30E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48" y="3392851"/>
            <a:ext cx="3691840" cy="176201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A444C6C-4CC5-4DE3-A287-43B52A7D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084" y="1597945"/>
            <a:ext cx="3460677" cy="174192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6DEAC7B0-789D-49ED-A50C-BF20E9B04F30}"/>
              </a:ext>
            </a:extLst>
          </p:cNvPr>
          <p:cNvSpPr/>
          <p:nvPr/>
        </p:nvSpPr>
        <p:spPr>
          <a:xfrm>
            <a:off x="9409472" y="1661096"/>
            <a:ext cx="2163096" cy="336350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Nghị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quyết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105/NQ-CP ngày 09/09/2021 của Chính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phủ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về hỗ trợ doanh nghiệp,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hợp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tác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xã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hộ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kinh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doanh trong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bối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</a:rPr>
              <a:t>cảnh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 COVID-19</a:t>
            </a:r>
          </a:p>
        </p:txBody>
      </p:sp>
    </p:spTree>
    <p:extLst>
      <p:ext uri="{BB962C8B-B14F-4D97-AF65-F5344CB8AC3E}">
        <p14:creationId xmlns:p14="http://schemas.microsoft.com/office/powerpoint/2010/main" val="37880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1A225-B688-45D5-BAA5-9671DFBC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82D00-7745-44C4-9802-909C7351A3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9575461" cy="864750"/>
          </a:xfrm>
        </p:spPr>
        <p:txBody>
          <a:bodyPr>
            <a:normAutofit/>
          </a:bodyPr>
          <a:lstStyle/>
          <a:p>
            <a:r>
              <a:rPr lang="en-US" dirty="0"/>
              <a:t>Các chính sách hỗ trợ doanh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COVID-19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E748C2-85AA-481B-AD67-0460C60A2736}"/>
              </a:ext>
            </a:extLst>
          </p:cNvPr>
          <p:cNvSpPr txBox="1"/>
          <p:nvPr/>
        </p:nvSpPr>
        <p:spPr>
          <a:xfrm>
            <a:off x="407988" y="1918741"/>
            <a:ext cx="2889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Chi </a:t>
            </a:r>
            <a:r>
              <a:rPr lang="en-US" b="1" dirty="0" err="1">
                <a:solidFill>
                  <a:schemeClr val="accent5"/>
                </a:solidFill>
              </a:rPr>
              <a:t>tiêu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Chính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 err="1">
                <a:solidFill>
                  <a:schemeClr val="accent5"/>
                </a:solidFill>
              </a:rPr>
              <a:t>phủ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COVID-19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5"/>
                </a:solidFill>
              </a:rPr>
              <a:t>Việt</a:t>
            </a:r>
            <a:r>
              <a:rPr lang="en-US" b="1" dirty="0">
                <a:solidFill>
                  <a:schemeClr val="accent5"/>
                </a:solidFill>
              </a:rPr>
              <a:t> Nam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2,2% GDP</a:t>
            </a:r>
            <a:r>
              <a:rPr lang="en-US" dirty="0"/>
              <a:t>,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145/181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lãnh</a:t>
            </a:r>
            <a:r>
              <a:rPr lang="en-US" dirty="0"/>
              <a:t> </a:t>
            </a:r>
            <a:r>
              <a:rPr lang="en-US" dirty="0" err="1"/>
              <a:t>thổ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8EFC0-80D8-49E7-8214-299343DD7EBE}"/>
              </a:ext>
            </a:extLst>
          </p:cNvPr>
          <p:cNvSpPr txBox="1"/>
          <p:nvPr/>
        </p:nvSpPr>
        <p:spPr>
          <a:xfrm>
            <a:off x="407988" y="5851009"/>
            <a:ext cx="3609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Nguồn</a:t>
            </a:r>
            <a:r>
              <a:rPr lang="en-US" sz="1400" dirty="0"/>
              <a:t>: </a:t>
            </a:r>
            <a:r>
              <a:rPr lang="en-US" sz="1400" dirty="0" err="1"/>
              <a:t>Dữ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từ</a:t>
            </a:r>
            <a:r>
              <a:rPr lang="en-US" sz="1400" dirty="0"/>
              <a:t> IMF (2021)</a:t>
            </a:r>
            <a:endParaRPr lang="vi-VN" sz="1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1AEE92-DC3D-4825-8F30-328E1873FDF3}"/>
              </a:ext>
            </a:extLst>
          </p:cNvPr>
          <p:cNvGrpSpPr/>
          <p:nvPr/>
        </p:nvGrpSpPr>
        <p:grpSpPr>
          <a:xfrm>
            <a:off x="3632519" y="1918740"/>
            <a:ext cx="8151493" cy="4302177"/>
            <a:chOff x="3471219" y="1918740"/>
            <a:chExt cx="8151493" cy="4302177"/>
          </a:xfrm>
        </p:grpSpPr>
        <p:pic>
          <p:nvPicPr>
            <p:cNvPr id="25" name="Picture 24" descr="A picture containing text, nature, dark&#10;&#10;Description automatically generated">
              <a:extLst>
                <a:ext uri="{FF2B5EF4-FFF2-40B4-BE49-F238E27FC236}">
                  <a16:creationId xmlns:a16="http://schemas.microsoft.com/office/drawing/2014/main" id="{B5FA53D8-5B3E-485E-BDC1-713DFA367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1219" y="1918740"/>
              <a:ext cx="8151493" cy="430217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53D156-6F2F-4E55-BEB2-978DB1AEB81C}"/>
                </a:ext>
              </a:extLst>
            </p:cNvPr>
            <p:cNvSpPr txBox="1"/>
            <p:nvPr/>
          </p:nvSpPr>
          <p:spPr>
            <a:xfrm>
              <a:off x="5429693" y="1963710"/>
              <a:ext cx="3609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% GDP</a:t>
              </a:r>
              <a:endParaRPr lang="vi-VN" sz="1400" dirty="0"/>
            </a:p>
          </p:txBody>
        </p:sp>
      </p:grp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48F0524-0D41-4360-9FC0-F26516727235}"/>
              </a:ext>
            </a:extLst>
          </p:cNvPr>
          <p:cNvSpPr/>
          <p:nvPr/>
        </p:nvSpPr>
        <p:spPr>
          <a:xfrm>
            <a:off x="9788578" y="3769865"/>
            <a:ext cx="457200" cy="457200"/>
          </a:xfrm>
          <a:prstGeom prst="flowChartConnector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898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269-E221-40E7-BB85-A047B5FD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1BFB-3419-4756-BBC0-0A450E410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2969" y="3854245"/>
            <a:ext cx="3382954" cy="2184168"/>
          </a:xfrm>
        </p:spPr>
        <p:txBody>
          <a:bodyPr>
            <a:normAutofit/>
          </a:bodyPr>
          <a:lstStyle/>
          <a:p>
            <a:r>
              <a:rPr lang="en-US" sz="1500" dirty="0"/>
              <a:t>Các </a:t>
            </a:r>
            <a:r>
              <a:rPr lang="vi-VN" sz="1500" dirty="0" err="1"/>
              <a:t>nước</a:t>
            </a:r>
            <a:r>
              <a:rPr lang="vi-VN" sz="1500" dirty="0"/>
              <a:t> </a:t>
            </a:r>
            <a:r>
              <a:rPr lang="en-US" sz="1500" dirty="0"/>
              <a:t>có xu </a:t>
            </a:r>
            <a:r>
              <a:rPr lang="en-US" sz="1500" dirty="0" err="1"/>
              <a:t>hướng</a:t>
            </a:r>
            <a:r>
              <a:rPr lang="vi-VN" sz="1500" dirty="0"/>
              <a:t> </a:t>
            </a:r>
            <a:r>
              <a:rPr lang="en-US" sz="1500" b="1" dirty="0" err="1"/>
              <a:t>tiếp</a:t>
            </a:r>
            <a:r>
              <a:rPr lang="en-US" sz="1500" b="1" dirty="0"/>
              <a:t> </a:t>
            </a:r>
            <a:r>
              <a:rPr lang="en-US" sz="1500" b="1" dirty="0" err="1"/>
              <a:t>tục</a:t>
            </a:r>
            <a:r>
              <a:rPr lang="en-US" sz="1500" b="1" dirty="0"/>
              <a:t> </a:t>
            </a:r>
            <a:r>
              <a:rPr lang="vi-VN" sz="1500" b="1" dirty="0"/>
              <a:t>gia tăng </a:t>
            </a:r>
            <a:r>
              <a:rPr lang="vi-VN" sz="1500" b="1" dirty="0" err="1"/>
              <a:t>rào</a:t>
            </a:r>
            <a:r>
              <a:rPr lang="vi-VN" sz="1500" b="1" dirty="0"/>
              <a:t> </a:t>
            </a:r>
            <a:r>
              <a:rPr lang="vi-VN" sz="1500" b="1" dirty="0" err="1"/>
              <a:t>cản</a:t>
            </a:r>
            <a:r>
              <a:rPr lang="vi-VN" sz="1500" b="1" dirty="0"/>
              <a:t> phi </a:t>
            </a:r>
            <a:r>
              <a:rPr lang="vi-VN" sz="1500" b="1" dirty="0" err="1"/>
              <a:t>thuế</a:t>
            </a:r>
            <a:r>
              <a:rPr lang="vi-VN" sz="1500" b="1" dirty="0"/>
              <a:t> quan</a:t>
            </a:r>
            <a:r>
              <a:rPr lang="vi-VN" sz="1500" dirty="0"/>
              <a:t>, </a:t>
            </a:r>
            <a:r>
              <a:rPr lang="vi-VN" sz="1500" dirty="0" err="1"/>
              <a:t>đặc</a:t>
            </a:r>
            <a:r>
              <a:rPr lang="vi-VN" sz="1500" dirty="0"/>
              <a:t> </a:t>
            </a:r>
            <a:r>
              <a:rPr lang="vi-VN" sz="1500" dirty="0" err="1"/>
              <a:t>biệt</a:t>
            </a:r>
            <a:r>
              <a:rPr lang="vi-VN" sz="1500" dirty="0"/>
              <a:t> </a:t>
            </a:r>
            <a:r>
              <a:rPr lang="vi-VN" sz="1500" dirty="0" err="1"/>
              <a:t>là</a:t>
            </a:r>
            <a:r>
              <a:rPr lang="vi-VN" sz="1500" dirty="0"/>
              <a:t>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vi-VN" sz="1500" dirty="0" err="1"/>
              <a:t>rào</a:t>
            </a:r>
            <a:r>
              <a:rPr lang="vi-VN" sz="1500" dirty="0"/>
              <a:t> </a:t>
            </a:r>
            <a:r>
              <a:rPr lang="vi-VN" sz="1500" dirty="0" err="1"/>
              <a:t>kỹ</a:t>
            </a:r>
            <a:r>
              <a:rPr lang="vi-VN" sz="1500" dirty="0"/>
              <a:t> </a:t>
            </a:r>
            <a:r>
              <a:rPr lang="vi-VN" sz="1500" dirty="0" err="1"/>
              <a:t>thuật</a:t>
            </a:r>
            <a:r>
              <a:rPr lang="vi-VN" sz="1500" dirty="0"/>
              <a:t>,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biện</a:t>
            </a:r>
            <a:r>
              <a:rPr lang="vi-VN" sz="1500" dirty="0"/>
              <a:t> </a:t>
            </a:r>
            <a:r>
              <a:rPr lang="vi-VN" sz="1500" dirty="0" err="1"/>
              <a:t>pháp</a:t>
            </a:r>
            <a:r>
              <a:rPr lang="vi-VN" sz="1500" dirty="0"/>
              <a:t> SPS, </a:t>
            </a:r>
            <a:r>
              <a:rPr lang="vi-VN" sz="1500" dirty="0" err="1"/>
              <a:t>chống</a:t>
            </a:r>
            <a:r>
              <a:rPr lang="vi-VN" sz="1500" dirty="0"/>
              <a:t> </a:t>
            </a:r>
            <a:r>
              <a:rPr lang="vi-VN" sz="1500" dirty="0" err="1"/>
              <a:t>trợ</a:t>
            </a:r>
            <a:r>
              <a:rPr lang="vi-VN" sz="1500" dirty="0"/>
              <a:t> </a:t>
            </a:r>
            <a:r>
              <a:rPr lang="vi-VN" sz="1500" dirty="0" err="1"/>
              <a:t>cấp</a:t>
            </a:r>
            <a:r>
              <a:rPr lang="vi-VN" sz="1500" dirty="0"/>
              <a:t>, </a:t>
            </a:r>
            <a:r>
              <a:rPr lang="vi-VN" sz="1500" dirty="0" err="1"/>
              <a:t>chống</a:t>
            </a:r>
            <a:r>
              <a:rPr lang="vi-VN" sz="1500" dirty="0"/>
              <a:t> </a:t>
            </a:r>
            <a:r>
              <a:rPr lang="vi-VN" sz="1500" dirty="0" err="1"/>
              <a:t>phá</a:t>
            </a:r>
            <a:r>
              <a:rPr lang="vi-VN" sz="1500" dirty="0"/>
              <a:t> </a:t>
            </a:r>
            <a:r>
              <a:rPr lang="vi-VN" sz="1500" dirty="0" err="1"/>
              <a:t>giá</a:t>
            </a:r>
            <a:r>
              <a:rPr lang="vi-VN" sz="1500" dirty="0"/>
              <a:t> </a:t>
            </a:r>
            <a:r>
              <a:rPr lang="vi-VN" sz="1500" dirty="0" err="1"/>
              <a:t>và</a:t>
            </a:r>
            <a:r>
              <a:rPr lang="vi-VN" sz="1500" dirty="0"/>
              <a:t> </a:t>
            </a:r>
            <a:r>
              <a:rPr lang="vi-VN" sz="1500" dirty="0" err="1"/>
              <a:t>tự</a:t>
            </a:r>
            <a:r>
              <a:rPr lang="vi-VN" sz="1500" dirty="0"/>
              <a:t> </a:t>
            </a:r>
            <a:r>
              <a:rPr lang="vi-VN" sz="1500" dirty="0" err="1"/>
              <a:t>vệ</a:t>
            </a:r>
            <a:r>
              <a:rPr lang="vi-VN" sz="1500" dirty="0"/>
              <a:t>.</a:t>
            </a:r>
            <a:r>
              <a:rPr lang="en-US" sz="1500" dirty="0"/>
              <a:t> </a:t>
            </a:r>
            <a:r>
              <a:rPr lang="vi-VN" sz="1500" dirty="0" err="1"/>
              <a:t>Số</a:t>
            </a:r>
            <a:r>
              <a:rPr lang="vi-VN" sz="1500" dirty="0"/>
              <a:t> </a:t>
            </a:r>
            <a:r>
              <a:rPr lang="vi-VN" sz="1500" dirty="0" err="1"/>
              <a:t>lượng</a:t>
            </a:r>
            <a:r>
              <a:rPr lang="vi-VN" sz="1500" dirty="0"/>
              <a:t> </a:t>
            </a:r>
            <a:r>
              <a:rPr lang="vi-VN" sz="1500" dirty="0" err="1"/>
              <a:t>rào</a:t>
            </a:r>
            <a:r>
              <a:rPr lang="vi-VN" sz="1500" dirty="0"/>
              <a:t> </a:t>
            </a:r>
            <a:r>
              <a:rPr lang="vi-VN" sz="1500" dirty="0" err="1"/>
              <a:t>cản</a:t>
            </a:r>
            <a:r>
              <a:rPr lang="vi-VN" sz="1500" dirty="0"/>
              <a:t> PTQ </a:t>
            </a:r>
            <a:r>
              <a:rPr lang="vi-VN" sz="1500" dirty="0" err="1"/>
              <a:t>thực</a:t>
            </a:r>
            <a:r>
              <a:rPr lang="vi-VN" sz="1500" dirty="0"/>
              <a:t> </a:t>
            </a:r>
            <a:r>
              <a:rPr lang="vi-VN" sz="1500" dirty="0" err="1"/>
              <a:t>hiện</a:t>
            </a:r>
            <a:r>
              <a:rPr lang="vi-VN" sz="1500" dirty="0"/>
              <a:t> trên </a:t>
            </a:r>
            <a:r>
              <a:rPr lang="vi-VN" sz="1500" dirty="0" err="1"/>
              <a:t>toàn</a:t>
            </a:r>
            <a:r>
              <a:rPr lang="vi-VN" sz="1500" dirty="0"/>
              <a:t> </a:t>
            </a:r>
            <a:r>
              <a:rPr lang="vi-VN" sz="1500" dirty="0" err="1"/>
              <a:t>cầu</a:t>
            </a:r>
            <a:r>
              <a:rPr lang="vi-VN" sz="1500" dirty="0"/>
              <a:t> </a:t>
            </a:r>
            <a:r>
              <a:rPr lang="vi-VN" sz="1500" dirty="0" err="1"/>
              <a:t>hiện</a:t>
            </a:r>
            <a:r>
              <a:rPr lang="vi-VN" sz="1500" dirty="0"/>
              <a:t> nay </a:t>
            </a:r>
            <a:r>
              <a:rPr lang="vi-VN" sz="1500" dirty="0" err="1"/>
              <a:t>đã</a:t>
            </a:r>
            <a:r>
              <a:rPr lang="vi-VN" sz="1500" dirty="0"/>
              <a:t> tăng </a:t>
            </a:r>
            <a:r>
              <a:rPr lang="vi-VN" sz="1500" dirty="0" err="1"/>
              <a:t>gấp</a:t>
            </a:r>
            <a:r>
              <a:rPr lang="vi-VN" sz="1500" dirty="0"/>
              <a:t> 2,5 </a:t>
            </a:r>
            <a:r>
              <a:rPr lang="vi-VN" sz="1500" dirty="0" err="1"/>
              <a:t>lần</a:t>
            </a:r>
            <a:r>
              <a:rPr lang="vi-VN" sz="1500" dirty="0"/>
              <a:t> so </a:t>
            </a:r>
            <a:r>
              <a:rPr lang="vi-VN" sz="1500" dirty="0" err="1"/>
              <a:t>với</a:t>
            </a:r>
            <a:r>
              <a:rPr lang="vi-VN" sz="1500" dirty="0"/>
              <a:t> năm 2010. </a:t>
            </a:r>
            <a:r>
              <a:rPr lang="vi-VN" sz="1500" dirty="0" err="1"/>
              <a:t>Thống</a:t>
            </a:r>
            <a:r>
              <a:rPr lang="vi-VN" sz="1500" dirty="0"/>
              <a:t> kê cho </a:t>
            </a:r>
            <a:r>
              <a:rPr lang="vi-VN" sz="1500" dirty="0" err="1"/>
              <a:t>thấy</a:t>
            </a:r>
            <a:r>
              <a:rPr lang="vi-VN" sz="1500" dirty="0"/>
              <a:t>, </a:t>
            </a:r>
            <a:r>
              <a:rPr lang="vi-VN" sz="1500" dirty="0" err="1"/>
              <a:t>mỗi</a:t>
            </a:r>
            <a:r>
              <a:rPr lang="vi-VN" sz="1500" dirty="0"/>
              <a:t> năm </a:t>
            </a:r>
            <a:r>
              <a:rPr lang="vi-VN" sz="1500" dirty="0" err="1"/>
              <a:t>Việt</a:t>
            </a:r>
            <a:r>
              <a:rPr lang="vi-VN" sz="1500" dirty="0"/>
              <a:t> Nam </a:t>
            </a:r>
            <a:r>
              <a:rPr lang="vi-VN" sz="1500" dirty="0" err="1"/>
              <a:t>thiệt</a:t>
            </a:r>
            <a:r>
              <a:rPr lang="vi-VN" sz="1500" dirty="0"/>
              <a:t> </a:t>
            </a:r>
            <a:r>
              <a:rPr lang="vi-VN" sz="1500" dirty="0" err="1"/>
              <a:t>hại</a:t>
            </a:r>
            <a:r>
              <a:rPr lang="vi-VN" sz="1500" dirty="0"/>
              <a:t> hơn 14 </a:t>
            </a:r>
            <a:r>
              <a:rPr lang="vi-VN" sz="1500" dirty="0" err="1"/>
              <a:t>triệu</a:t>
            </a:r>
            <a:r>
              <a:rPr lang="vi-VN" sz="1500" dirty="0"/>
              <a:t> USD, do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en-US" sz="1500" dirty="0" err="1"/>
              <a:t>xuất</a:t>
            </a:r>
            <a:r>
              <a:rPr lang="en-US" sz="1500" dirty="0"/>
              <a:t> </a:t>
            </a:r>
            <a:r>
              <a:rPr lang="en-US" sz="1500" dirty="0" err="1"/>
              <a:t>khẩu</a:t>
            </a:r>
            <a:r>
              <a:rPr lang="vi-VN" sz="1500" dirty="0"/>
              <a:t> </a:t>
            </a:r>
            <a:r>
              <a:rPr lang="vi-VN" sz="1500" dirty="0" err="1"/>
              <a:t>bị</a:t>
            </a:r>
            <a:r>
              <a:rPr lang="vi-VN" sz="1500" dirty="0"/>
              <a:t> </a:t>
            </a:r>
            <a:r>
              <a:rPr lang="vi-VN" sz="1500" dirty="0" err="1"/>
              <a:t>trả</a:t>
            </a:r>
            <a:r>
              <a:rPr lang="vi-VN" sz="1500" dirty="0"/>
              <a:t> </a:t>
            </a:r>
            <a:r>
              <a:rPr lang="vi-VN" sz="1500" dirty="0" err="1"/>
              <a:t>lại</a:t>
            </a:r>
            <a:r>
              <a:rPr lang="vi-VN" sz="1500" dirty="0"/>
              <a:t>. </a:t>
            </a:r>
            <a:endParaRPr lang="en-US" sz="1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319A8-DB82-454B-997E-1A4F2E75F1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Nguy</a:t>
            </a:r>
            <a:r>
              <a:rPr lang="en-US" dirty="0"/>
              <a:t> cơ từ các </a:t>
            </a:r>
            <a:r>
              <a:rPr lang="en-US" dirty="0" err="1"/>
              <a:t>biện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phòng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của </a:t>
            </a:r>
            <a:r>
              <a:rPr lang="en-US" dirty="0" err="1"/>
              <a:t>nước</a:t>
            </a:r>
            <a:r>
              <a:rPr lang="en-US" dirty="0"/>
              <a:t> nhập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33F92D-690E-4D3B-A2B2-E2B568685688}"/>
              </a:ext>
            </a:extLst>
          </p:cNvPr>
          <p:cNvSpPr txBox="1">
            <a:spLocks/>
          </p:cNvSpPr>
          <p:nvPr/>
        </p:nvSpPr>
        <p:spPr>
          <a:xfrm>
            <a:off x="407988" y="3854245"/>
            <a:ext cx="3308605" cy="2184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N</a:t>
            </a:r>
            <a:r>
              <a:rPr lang="vi-VN" sz="1500" dirty="0" err="1"/>
              <a:t>hiều</a:t>
            </a:r>
            <a:r>
              <a:rPr lang="vi-VN" sz="1500" dirty="0"/>
              <a:t>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vi-VN" sz="1500" dirty="0" err="1"/>
              <a:t>hóa</a:t>
            </a:r>
            <a:r>
              <a:rPr lang="vi-VN" sz="1500" dirty="0"/>
              <a:t> </a:t>
            </a:r>
            <a:r>
              <a:rPr lang="vi-VN" sz="1500" dirty="0" err="1"/>
              <a:t>xuất</a:t>
            </a:r>
            <a:r>
              <a:rPr lang="vi-VN" sz="1500" dirty="0"/>
              <a:t> </a:t>
            </a:r>
            <a:r>
              <a:rPr lang="vi-VN" sz="1500" dirty="0" err="1"/>
              <a:t>khẩu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Việt</a:t>
            </a:r>
            <a:r>
              <a:rPr lang="vi-VN" sz="1500" dirty="0"/>
              <a:t> Nam </a:t>
            </a:r>
            <a:r>
              <a:rPr lang="vi-VN" sz="1500" dirty="0" err="1"/>
              <a:t>phải</a:t>
            </a:r>
            <a:r>
              <a:rPr lang="vi-VN" sz="1500" dirty="0"/>
              <a:t> </a:t>
            </a:r>
            <a:r>
              <a:rPr lang="vi-VN" sz="1500" dirty="0" err="1"/>
              <a:t>đối</a:t>
            </a:r>
            <a:r>
              <a:rPr lang="vi-VN" sz="1500" dirty="0"/>
              <a:t> </a:t>
            </a:r>
            <a:r>
              <a:rPr lang="vi-VN" sz="1500" dirty="0" err="1"/>
              <a:t>mặt</a:t>
            </a:r>
            <a:r>
              <a:rPr lang="vi-VN" sz="1500" dirty="0"/>
              <a:t> </a:t>
            </a:r>
            <a:r>
              <a:rPr lang="vi-VN" sz="1500" dirty="0" err="1"/>
              <a:t>với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vụ</a:t>
            </a:r>
            <a:r>
              <a:rPr lang="vi-VN" sz="1500" dirty="0"/>
              <a:t> </a:t>
            </a:r>
            <a:r>
              <a:rPr lang="vi-VN" sz="1500" dirty="0" err="1"/>
              <a:t>việc</a:t>
            </a:r>
            <a:r>
              <a:rPr lang="vi-VN" sz="1500" dirty="0"/>
              <a:t> </a:t>
            </a:r>
            <a:r>
              <a:rPr lang="vi-VN" sz="1500" dirty="0" err="1"/>
              <a:t>điều</a:t>
            </a:r>
            <a:r>
              <a:rPr lang="vi-VN" sz="1500" dirty="0"/>
              <a:t> tra, </a:t>
            </a:r>
            <a:r>
              <a:rPr lang="vi-VN" sz="1500" b="1" dirty="0" err="1"/>
              <a:t>áp</a:t>
            </a:r>
            <a:r>
              <a:rPr lang="vi-VN" sz="1500" b="1" dirty="0"/>
              <a:t> </a:t>
            </a:r>
            <a:r>
              <a:rPr lang="vi-VN" sz="1500" b="1" dirty="0" err="1"/>
              <a:t>dụng</a:t>
            </a:r>
            <a:r>
              <a:rPr lang="vi-VN" sz="1500" b="1" dirty="0"/>
              <a:t> </a:t>
            </a:r>
            <a:r>
              <a:rPr lang="vi-VN" sz="1500" b="1" dirty="0" err="1"/>
              <a:t>biện</a:t>
            </a:r>
            <a:r>
              <a:rPr lang="vi-VN" sz="1500" b="1" dirty="0"/>
              <a:t> </a:t>
            </a:r>
            <a:r>
              <a:rPr lang="vi-VN" sz="1500" b="1" dirty="0" err="1"/>
              <a:t>pháp</a:t>
            </a:r>
            <a:r>
              <a:rPr lang="vi-VN" sz="1500" b="1" dirty="0"/>
              <a:t> </a:t>
            </a:r>
            <a:r>
              <a:rPr lang="vi-VN" sz="1500" b="1" dirty="0" err="1"/>
              <a:t>phòng</a:t>
            </a:r>
            <a:r>
              <a:rPr lang="vi-VN" sz="1500" b="1" dirty="0"/>
              <a:t> </a:t>
            </a:r>
            <a:r>
              <a:rPr lang="vi-VN" sz="1500" b="1" dirty="0" err="1"/>
              <a:t>vệ</a:t>
            </a:r>
            <a:r>
              <a:rPr lang="vi-VN" sz="1500" b="1" dirty="0"/>
              <a:t> thương </a:t>
            </a:r>
            <a:r>
              <a:rPr lang="vi-VN" sz="1500" b="1" dirty="0" err="1"/>
              <a:t>mại</a:t>
            </a:r>
            <a:r>
              <a:rPr lang="vi-VN" sz="1500" b="1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nước</a:t>
            </a:r>
            <a:r>
              <a:rPr lang="vi-VN" sz="1500" dirty="0"/>
              <a:t> </a:t>
            </a:r>
            <a:r>
              <a:rPr lang="vi-VN" sz="1500" dirty="0" err="1"/>
              <a:t>ngoài</a:t>
            </a:r>
            <a:r>
              <a:rPr lang="vi-VN" sz="1500" dirty="0"/>
              <a:t>.</a:t>
            </a:r>
            <a:r>
              <a:rPr lang="en-US" sz="1500" dirty="0"/>
              <a:t> Tính </a:t>
            </a:r>
            <a:r>
              <a:rPr lang="vi-VN" sz="1500" dirty="0" err="1"/>
              <a:t>đến</a:t>
            </a:r>
            <a:r>
              <a:rPr lang="vi-VN" sz="1500" dirty="0"/>
              <a:t> </a:t>
            </a:r>
            <a:r>
              <a:rPr lang="vi-VN" sz="1500" dirty="0" err="1"/>
              <a:t>hết</a:t>
            </a:r>
            <a:r>
              <a:rPr lang="vi-VN" sz="1500" dirty="0"/>
              <a:t> </a:t>
            </a:r>
            <a:r>
              <a:rPr lang="vi-VN" sz="1500" dirty="0" err="1"/>
              <a:t>tháng</a:t>
            </a:r>
            <a:r>
              <a:rPr lang="vi-VN" sz="1500" dirty="0"/>
              <a:t> 7-2021, </a:t>
            </a:r>
            <a:r>
              <a:rPr lang="vi-VN" sz="1500" dirty="0" err="1"/>
              <a:t>hàng</a:t>
            </a:r>
            <a:r>
              <a:rPr lang="vi-VN" sz="1500" dirty="0"/>
              <a:t> </a:t>
            </a:r>
            <a:r>
              <a:rPr lang="vi-VN" sz="1500" dirty="0" err="1"/>
              <a:t>hóa</a:t>
            </a:r>
            <a:r>
              <a:rPr lang="vi-VN" sz="1500" dirty="0"/>
              <a:t> </a:t>
            </a:r>
            <a:r>
              <a:rPr lang="vi-VN" sz="1500" dirty="0" err="1"/>
              <a:t>xuất</a:t>
            </a:r>
            <a:r>
              <a:rPr lang="vi-VN" sz="1500" dirty="0"/>
              <a:t> </a:t>
            </a:r>
            <a:r>
              <a:rPr lang="vi-VN" sz="1500" dirty="0" err="1"/>
              <a:t>khẩu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Việt</a:t>
            </a:r>
            <a:r>
              <a:rPr lang="vi-VN" sz="1500" dirty="0"/>
              <a:t> Nam </a:t>
            </a:r>
            <a:r>
              <a:rPr lang="vi-VN" sz="1500" dirty="0" err="1"/>
              <a:t>là</a:t>
            </a:r>
            <a:r>
              <a:rPr lang="vi-VN" sz="1500" dirty="0"/>
              <a:t> </a:t>
            </a:r>
            <a:r>
              <a:rPr lang="vi-VN" sz="1500" dirty="0" err="1"/>
              <a:t>đối</a:t>
            </a:r>
            <a:r>
              <a:rPr lang="vi-VN" sz="1500" dirty="0"/>
              <a:t> </a:t>
            </a:r>
            <a:r>
              <a:rPr lang="vi-VN" sz="1500" dirty="0" err="1"/>
              <a:t>tượng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207 </a:t>
            </a:r>
            <a:r>
              <a:rPr lang="vi-VN" sz="1500" dirty="0" err="1"/>
              <a:t>vụ</a:t>
            </a:r>
            <a:r>
              <a:rPr lang="vi-VN" sz="1500" dirty="0"/>
              <a:t> </a:t>
            </a:r>
            <a:r>
              <a:rPr lang="vi-VN" sz="1500" dirty="0" err="1"/>
              <a:t>việc</a:t>
            </a:r>
            <a:r>
              <a:rPr lang="vi-VN" sz="1500" dirty="0"/>
              <a:t> </a:t>
            </a:r>
            <a:r>
              <a:rPr lang="vi-VN" sz="1500" dirty="0" err="1"/>
              <a:t>điều</a:t>
            </a:r>
            <a:r>
              <a:rPr lang="vi-VN" sz="1500" dirty="0"/>
              <a:t> tra, </a:t>
            </a:r>
            <a:r>
              <a:rPr lang="vi-VN" sz="1500" dirty="0" err="1"/>
              <a:t>áp</a:t>
            </a:r>
            <a:r>
              <a:rPr lang="vi-VN" sz="1500" dirty="0"/>
              <a:t> </a:t>
            </a:r>
            <a:r>
              <a:rPr lang="vi-VN" sz="1500" dirty="0" err="1"/>
              <a:t>dụng</a:t>
            </a:r>
            <a:r>
              <a:rPr lang="vi-VN" sz="1500" dirty="0"/>
              <a:t> </a:t>
            </a:r>
            <a:r>
              <a:rPr lang="vi-VN" sz="1500" dirty="0" err="1"/>
              <a:t>biện</a:t>
            </a:r>
            <a:r>
              <a:rPr lang="vi-VN" sz="1500" dirty="0"/>
              <a:t> </a:t>
            </a:r>
            <a:r>
              <a:rPr lang="vi-VN" sz="1500" dirty="0" err="1"/>
              <a:t>pháp</a:t>
            </a:r>
            <a:r>
              <a:rPr lang="vi-VN" sz="1500" dirty="0"/>
              <a:t> </a:t>
            </a:r>
            <a:r>
              <a:rPr lang="vi-VN" sz="1500" dirty="0" err="1"/>
              <a:t>phòng</a:t>
            </a:r>
            <a:r>
              <a:rPr lang="vi-VN" sz="1500" dirty="0"/>
              <a:t> </a:t>
            </a:r>
            <a:r>
              <a:rPr lang="vi-VN" sz="1500" dirty="0" err="1"/>
              <a:t>vệ</a:t>
            </a:r>
            <a:r>
              <a:rPr lang="vi-VN" sz="1500" dirty="0"/>
              <a:t> thương </a:t>
            </a:r>
            <a:r>
              <a:rPr lang="vi-VN" sz="1500" dirty="0" err="1"/>
              <a:t>mại</a:t>
            </a:r>
            <a:r>
              <a:rPr lang="en-US" sz="1500" dirty="0"/>
              <a:t> (</a:t>
            </a:r>
            <a:r>
              <a:rPr lang="en-US" sz="1500" dirty="0" err="1"/>
              <a:t>theo</a:t>
            </a:r>
            <a:r>
              <a:rPr lang="en-US" sz="1500" dirty="0"/>
              <a:t> Bộ Công Thương)</a:t>
            </a:r>
            <a:r>
              <a:rPr lang="vi-VN" sz="1500" dirty="0"/>
              <a:t>. </a:t>
            </a:r>
            <a:endParaRPr lang="en-US" sz="1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5F5F70-C108-4AF4-BC86-82AFADA02594}"/>
              </a:ext>
            </a:extLst>
          </p:cNvPr>
          <p:cNvSpPr txBox="1">
            <a:spLocks/>
          </p:cNvSpPr>
          <p:nvPr/>
        </p:nvSpPr>
        <p:spPr>
          <a:xfrm>
            <a:off x="4199032" y="3854245"/>
            <a:ext cx="3308605" cy="2184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/>
              <a:t>N</a:t>
            </a:r>
            <a:r>
              <a:rPr lang="vi-VN" sz="1500" b="1" dirty="0"/>
              <a:t>ăng </a:t>
            </a:r>
            <a:r>
              <a:rPr lang="vi-VN" sz="1500" b="1" dirty="0" err="1"/>
              <a:t>lực</a:t>
            </a:r>
            <a:r>
              <a:rPr lang="vi-VN" sz="1500" b="1" dirty="0"/>
              <a:t> </a:t>
            </a:r>
            <a:r>
              <a:rPr lang="vi-VN" sz="1500" b="1" dirty="0" err="1"/>
              <a:t>phòng</a:t>
            </a:r>
            <a:r>
              <a:rPr lang="vi-VN" sz="1500" b="1" dirty="0"/>
              <a:t> </a:t>
            </a:r>
            <a:r>
              <a:rPr lang="vi-VN" sz="1500" b="1" dirty="0" err="1"/>
              <a:t>vệ</a:t>
            </a:r>
            <a:r>
              <a:rPr lang="vi-VN" sz="1500" b="1" dirty="0"/>
              <a:t> thương </a:t>
            </a:r>
            <a:r>
              <a:rPr lang="vi-VN" sz="1500" b="1" dirty="0" err="1"/>
              <a:t>mại</a:t>
            </a:r>
            <a:r>
              <a:rPr lang="vi-VN" sz="1500" b="1" dirty="0"/>
              <a:t> </a:t>
            </a:r>
            <a:r>
              <a:rPr lang="vi-VN" sz="1500" b="1" dirty="0" err="1"/>
              <a:t>của</a:t>
            </a:r>
            <a:r>
              <a:rPr lang="vi-VN" sz="1500" b="1" dirty="0"/>
              <a:t> </a:t>
            </a:r>
            <a:r>
              <a:rPr lang="vi-VN" sz="1500" b="1" dirty="0" err="1"/>
              <a:t>nhiều</a:t>
            </a:r>
            <a:r>
              <a:rPr lang="vi-VN" sz="1500" b="1" dirty="0"/>
              <a:t> </a:t>
            </a:r>
            <a:r>
              <a:rPr lang="vi-VN" sz="1500" b="1" dirty="0" err="1"/>
              <a:t>ngành</a:t>
            </a:r>
            <a:r>
              <a:rPr lang="vi-VN" sz="1500" b="1" dirty="0"/>
              <a:t> </a:t>
            </a:r>
            <a:r>
              <a:rPr lang="vi-VN" sz="1500" b="1" dirty="0" err="1"/>
              <a:t>hàng</a:t>
            </a:r>
            <a:r>
              <a:rPr lang="vi-VN" sz="1500" b="1" dirty="0"/>
              <a:t>, doanh </a:t>
            </a:r>
            <a:r>
              <a:rPr lang="vi-VN" sz="1500" b="1" dirty="0" err="1"/>
              <a:t>nghiệp</a:t>
            </a:r>
            <a:r>
              <a:rPr lang="vi-VN" sz="1500" b="1" dirty="0"/>
              <a:t> chưa </a:t>
            </a:r>
            <a:r>
              <a:rPr lang="vi-VN" sz="1500" b="1" dirty="0" err="1"/>
              <a:t>được</a:t>
            </a:r>
            <a:r>
              <a:rPr lang="vi-VN" sz="1500" b="1" dirty="0"/>
              <a:t> nâng cao</a:t>
            </a:r>
            <a:r>
              <a:rPr lang="vi-VN" sz="1500" dirty="0"/>
              <a:t>; </a:t>
            </a:r>
            <a:r>
              <a:rPr lang="vi-VN" sz="1500" dirty="0" err="1"/>
              <a:t>hệ</a:t>
            </a:r>
            <a:r>
              <a:rPr lang="vi-VN" sz="1500" dirty="0"/>
              <a:t> </a:t>
            </a:r>
            <a:r>
              <a:rPr lang="vi-VN" sz="1500" dirty="0" err="1"/>
              <a:t>thống</a:t>
            </a:r>
            <a:r>
              <a:rPr lang="vi-VN" sz="1500" dirty="0"/>
              <a:t> </a:t>
            </a:r>
            <a:r>
              <a:rPr lang="vi-VN" sz="1500" dirty="0" err="1"/>
              <a:t>pháp</a:t>
            </a:r>
            <a:r>
              <a:rPr lang="vi-VN" sz="1500" dirty="0"/>
              <a:t> </a:t>
            </a:r>
            <a:r>
              <a:rPr lang="vi-VN" sz="1500" dirty="0" err="1"/>
              <a:t>luật</a:t>
            </a:r>
            <a:r>
              <a:rPr lang="vi-VN" sz="1500" dirty="0"/>
              <a:t>, cơ </a:t>
            </a:r>
            <a:r>
              <a:rPr lang="vi-VN" sz="1500" dirty="0" err="1"/>
              <a:t>chế</a:t>
            </a:r>
            <a:r>
              <a:rPr lang="vi-VN" sz="1500" dirty="0"/>
              <a:t> </a:t>
            </a:r>
            <a:r>
              <a:rPr lang="vi-VN" sz="1500" dirty="0" err="1"/>
              <a:t>triển</a:t>
            </a:r>
            <a:r>
              <a:rPr lang="vi-VN" sz="1500" dirty="0"/>
              <a:t> khai, </a:t>
            </a:r>
            <a:r>
              <a:rPr lang="vi-VN" sz="1500" dirty="0" err="1"/>
              <a:t>phối</a:t>
            </a:r>
            <a:r>
              <a:rPr lang="vi-VN" sz="1500" dirty="0"/>
              <a:t> </a:t>
            </a:r>
            <a:r>
              <a:rPr lang="vi-VN" sz="1500" dirty="0" err="1"/>
              <a:t>hợp</a:t>
            </a:r>
            <a:r>
              <a:rPr lang="vi-VN" sz="1500" dirty="0"/>
              <a:t> </a:t>
            </a:r>
            <a:r>
              <a:rPr lang="vi-VN" sz="1500" dirty="0" err="1"/>
              <a:t>giữa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cơ quan trong </a:t>
            </a:r>
            <a:r>
              <a:rPr lang="vi-VN" sz="1500" dirty="0" err="1"/>
              <a:t>xử</a:t>
            </a:r>
            <a:r>
              <a:rPr lang="vi-VN" sz="1500" dirty="0"/>
              <a:t> </a:t>
            </a:r>
            <a:r>
              <a:rPr lang="vi-VN" sz="1500" dirty="0" err="1"/>
              <a:t>lý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vụ</a:t>
            </a:r>
            <a:r>
              <a:rPr lang="vi-VN" sz="1500" dirty="0"/>
              <a:t> </a:t>
            </a:r>
            <a:r>
              <a:rPr lang="vi-VN" sz="1500" dirty="0" err="1"/>
              <a:t>việc</a:t>
            </a:r>
            <a:r>
              <a:rPr lang="vi-VN" sz="1500" dirty="0"/>
              <a:t> </a:t>
            </a:r>
            <a:r>
              <a:rPr lang="vi-VN" sz="1500" dirty="0" err="1"/>
              <a:t>phòng</a:t>
            </a:r>
            <a:r>
              <a:rPr lang="vi-VN" sz="1500" dirty="0"/>
              <a:t> </a:t>
            </a:r>
            <a:r>
              <a:rPr lang="vi-VN" sz="1500" dirty="0" err="1"/>
              <a:t>vệ</a:t>
            </a:r>
            <a:r>
              <a:rPr lang="vi-VN" sz="1500" dirty="0"/>
              <a:t> thương </a:t>
            </a:r>
            <a:r>
              <a:rPr lang="vi-VN" sz="1500" dirty="0" err="1"/>
              <a:t>mại</a:t>
            </a:r>
            <a:r>
              <a:rPr lang="vi-VN" sz="1500" dirty="0"/>
              <a:t> </a:t>
            </a:r>
            <a:r>
              <a:rPr lang="vi-VN" sz="1500" dirty="0" err="1"/>
              <a:t>nước</a:t>
            </a:r>
            <a:r>
              <a:rPr lang="vi-VN" sz="1500" dirty="0"/>
              <a:t> </a:t>
            </a:r>
            <a:r>
              <a:rPr lang="vi-VN" sz="1500" dirty="0" err="1"/>
              <a:t>ngoài</a:t>
            </a:r>
            <a:r>
              <a:rPr lang="vi-VN" sz="1500" dirty="0"/>
              <a:t> </a:t>
            </a:r>
            <a:r>
              <a:rPr lang="vi-VN" sz="1500" dirty="0" err="1"/>
              <a:t>còn</a:t>
            </a:r>
            <a:r>
              <a:rPr lang="vi-VN" sz="1500" dirty="0"/>
              <a:t> </a:t>
            </a:r>
            <a:r>
              <a:rPr lang="vi-VN" sz="1500" dirty="0" err="1"/>
              <a:t>bất</a:t>
            </a:r>
            <a:r>
              <a:rPr lang="vi-VN" sz="1500" dirty="0"/>
              <a:t> </a:t>
            </a:r>
            <a:r>
              <a:rPr lang="vi-VN" sz="1500" dirty="0" err="1"/>
              <a:t>cập</a:t>
            </a:r>
            <a:r>
              <a:rPr lang="vi-VN" sz="1500" dirty="0"/>
              <a:t>.</a:t>
            </a:r>
            <a:endParaRPr lang="en-US" sz="1500" dirty="0"/>
          </a:p>
        </p:txBody>
      </p:sp>
      <p:pic>
        <p:nvPicPr>
          <p:cNvPr id="12290" name="Picture 2" descr="Tránh kiện chống bán phá giá: Doanh nghiệp cần thay đổi chiến lược cạnh  tranh tại thị trường FTA – Cơ hội giao thương">
            <a:extLst>
              <a:ext uri="{FF2B5EF4-FFF2-40B4-BE49-F238E27FC236}">
                <a16:creationId xmlns:a16="http://schemas.microsoft.com/office/drawing/2014/main" id="{583493D3-E8E7-47E3-BFCC-0C4CAE332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7" y="1761558"/>
            <a:ext cx="3142688" cy="176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hòng vệ thương mại kịp thời: Ngăn dòng nhập khẩu ồ ạt, bảo vệ sản xuất  trong nước">
            <a:extLst>
              <a:ext uri="{FF2B5EF4-FFF2-40B4-BE49-F238E27FC236}">
                <a16:creationId xmlns:a16="http://schemas.microsoft.com/office/drawing/2014/main" id="{0A5595B1-522F-4599-B43C-5C2DFCF6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15" y="1749376"/>
            <a:ext cx="2875166" cy="17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Xuất khẩu tôm sang EU tiếp tục tăng tốc từ nay đến cuối năm | VOV.VN">
            <a:extLst>
              <a:ext uri="{FF2B5EF4-FFF2-40B4-BE49-F238E27FC236}">
                <a16:creationId xmlns:a16="http://schemas.microsoft.com/office/drawing/2014/main" id="{2E466479-438F-471E-9333-7A845EC31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" b="12263"/>
          <a:stretch/>
        </p:blipFill>
        <p:spPr bwMode="auto">
          <a:xfrm>
            <a:off x="8059734" y="1761558"/>
            <a:ext cx="3080214" cy="178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9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ECBB-D1CF-4DD1-A2FB-B3CF650F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975E-CE6E-4B3A-895A-181EE8644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46" y="3655141"/>
            <a:ext cx="3406928" cy="2609413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Hệ</a:t>
            </a:r>
            <a:r>
              <a:rPr lang="en-US" sz="1600" b="1" dirty="0"/>
              <a:t> </a:t>
            </a:r>
            <a:r>
              <a:rPr lang="en-US" sz="1600" b="1" dirty="0" err="1"/>
              <a:t>thống</a:t>
            </a:r>
            <a:r>
              <a:rPr lang="en-US" sz="1600" b="1" dirty="0"/>
              <a:t> </a:t>
            </a:r>
            <a:r>
              <a:rPr lang="en-US" sz="1600" b="1" dirty="0" err="1"/>
              <a:t>pháp</a:t>
            </a:r>
            <a:r>
              <a:rPr lang="en-US" sz="1600" b="1" dirty="0"/>
              <a:t> </a:t>
            </a:r>
            <a:r>
              <a:rPr lang="en-US" sz="1600" b="1" dirty="0" err="1"/>
              <a:t>luật</a:t>
            </a:r>
            <a:r>
              <a:rPr lang="en-US" sz="1600" b="1" dirty="0"/>
              <a:t> </a:t>
            </a:r>
            <a:r>
              <a:rPr lang="en-US" sz="1600" b="1" dirty="0" err="1"/>
              <a:t>hải</a:t>
            </a:r>
            <a:r>
              <a:rPr lang="en-US" sz="1600" b="1" dirty="0"/>
              <a:t> </a:t>
            </a:r>
            <a:r>
              <a:rPr lang="en-US" sz="1600" b="1" dirty="0" err="1"/>
              <a:t>quan</a:t>
            </a:r>
            <a:r>
              <a:rPr lang="en-US" sz="1600" b="1" dirty="0"/>
              <a:t> trong thời </a:t>
            </a:r>
            <a:r>
              <a:rPr lang="en-US" sz="1600" b="1" dirty="0" err="1"/>
              <a:t>gian</a:t>
            </a:r>
            <a:r>
              <a:rPr lang="en-US" sz="1600" b="1" dirty="0"/>
              <a:t> qua </a:t>
            </a:r>
            <a:r>
              <a:rPr lang="en-US" sz="1600" b="1" dirty="0" err="1"/>
              <a:t>còn</a:t>
            </a:r>
            <a:r>
              <a:rPr lang="en-US" sz="1600" b="1" dirty="0"/>
              <a:t> </a:t>
            </a:r>
            <a:r>
              <a:rPr lang="en-US" sz="1600" b="1" dirty="0" err="1"/>
              <a:t>tồn</a:t>
            </a:r>
            <a:r>
              <a:rPr lang="en-US" sz="1600" b="1" dirty="0"/>
              <a:t> </a:t>
            </a:r>
            <a:r>
              <a:rPr lang="en-US" sz="1600" b="1" dirty="0" err="1"/>
              <a:t>tại</a:t>
            </a:r>
            <a:r>
              <a:rPr lang="en-US" sz="1600" b="1" dirty="0"/>
              <a:t> </a:t>
            </a:r>
            <a:r>
              <a:rPr lang="en-US" sz="1600" b="1" dirty="0" err="1"/>
              <a:t>những</a:t>
            </a:r>
            <a:r>
              <a:rPr lang="en-US" sz="1600" b="1" dirty="0"/>
              <a:t> </a:t>
            </a:r>
            <a:r>
              <a:rPr lang="en-US" sz="1600" b="1" dirty="0" err="1"/>
              <a:t>bất</a:t>
            </a:r>
            <a:r>
              <a:rPr lang="en-US" sz="1600" b="1" dirty="0"/>
              <a:t> </a:t>
            </a:r>
            <a:r>
              <a:rPr lang="en-US" sz="1600" b="1" dirty="0" err="1"/>
              <a:t>cập</a:t>
            </a:r>
            <a:r>
              <a:rPr lang="en-US" sz="1600" dirty="0"/>
              <a:t>, </a:t>
            </a:r>
            <a:r>
              <a:rPr lang="en-US" sz="1600" dirty="0" err="1"/>
              <a:t>nổi</a:t>
            </a:r>
            <a:r>
              <a:rPr lang="en-US" sz="1600" dirty="0"/>
              <a:t> </a:t>
            </a:r>
            <a:r>
              <a:rPr lang="en-US" sz="1600" dirty="0" err="1"/>
              <a:t>cộm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b="1" dirty="0" err="1"/>
              <a:t>sự</a:t>
            </a:r>
            <a:r>
              <a:rPr lang="en-US" sz="1600" b="1" dirty="0"/>
              <a:t> </a:t>
            </a:r>
            <a:r>
              <a:rPr lang="en-US" sz="1600" b="1" dirty="0" err="1"/>
              <a:t>phối</a:t>
            </a:r>
            <a:r>
              <a:rPr lang="en-US" sz="1600" b="1" dirty="0"/>
              <a:t> </a:t>
            </a:r>
            <a:r>
              <a:rPr lang="en-US" sz="1600" b="1" dirty="0" err="1"/>
              <a:t>hợp</a:t>
            </a:r>
            <a:r>
              <a:rPr lang="en-US" sz="1600" b="1" dirty="0"/>
              <a:t> </a:t>
            </a:r>
            <a:r>
              <a:rPr lang="en-US" sz="1600" b="1" dirty="0" err="1"/>
              <a:t>thiếu</a:t>
            </a:r>
            <a:r>
              <a:rPr lang="en-US" sz="1600" b="1" dirty="0"/>
              <a:t> </a:t>
            </a:r>
            <a:r>
              <a:rPr lang="en-US" sz="1600" b="1" dirty="0" err="1"/>
              <a:t>đồng</a:t>
            </a:r>
            <a:r>
              <a:rPr lang="en-US" sz="1600" b="1" dirty="0"/>
              <a:t> </a:t>
            </a:r>
            <a:r>
              <a:rPr lang="en-US" sz="1600" b="1" dirty="0" err="1"/>
              <a:t>bộ</a:t>
            </a:r>
            <a:r>
              <a:rPr lang="en-US" sz="1600" b="1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các cơ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quyết</a:t>
            </a:r>
            <a:r>
              <a:rPr lang="en-US" sz="1600" dirty="0"/>
              <a:t> thủ </a:t>
            </a:r>
            <a:r>
              <a:rPr lang="en-US" sz="1600" dirty="0" err="1"/>
              <a:t>tục</a:t>
            </a:r>
            <a:r>
              <a:rPr lang="en-US" sz="1600" dirty="0"/>
              <a:t> XNK và </a:t>
            </a:r>
            <a:r>
              <a:rPr lang="en-US" sz="1600" dirty="0" err="1"/>
              <a:t>tình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</a:t>
            </a:r>
            <a:r>
              <a:rPr lang="en-US" sz="1600" dirty="0" err="1"/>
              <a:t>chồng</a:t>
            </a:r>
            <a:r>
              <a:rPr lang="en-US" sz="1600" dirty="0"/>
              <a:t> </a:t>
            </a:r>
            <a:r>
              <a:rPr lang="en-US" sz="1600" dirty="0" err="1"/>
              <a:t>chéo</a:t>
            </a:r>
            <a:r>
              <a:rPr lang="en-US" sz="1600" dirty="0"/>
              <a:t> hoạt động </a:t>
            </a:r>
            <a:r>
              <a:rPr lang="en-US" sz="1600" b="1" dirty="0" err="1"/>
              <a:t>quản</a:t>
            </a:r>
            <a:r>
              <a:rPr lang="en-US" sz="1600" b="1" dirty="0"/>
              <a:t> </a:t>
            </a:r>
            <a:r>
              <a:rPr lang="en-US" sz="1600" b="1" dirty="0" err="1"/>
              <a:t>lý</a:t>
            </a:r>
            <a:r>
              <a:rPr lang="en-US" sz="1600" b="1" dirty="0"/>
              <a:t>, kiểm tra </a:t>
            </a:r>
            <a:r>
              <a:rPr lang="en-US" sz="1600" b="1" dirty="0" err="1"/>
              <a:t>chuyên</a:t>
            </a:r>
            <a:r>
              <a:rPr lang="en-US" sz="1600" b="1" dirty="0"/>
              <a:t> ngành</a:t>
            </a:r>
            <a:r>
              <a:rPr lang="en-US" sz="1600" dirty="0"/>
              <a:t>.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bất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về </a:t>
            </a:r>
            <a:r>
              <a:rPr lang="en-US" sz="1600" dirty="0" err="1"/>
              <a:t>luật</a:t>
            </a:r>
            <a:r>
              <a:rPr lang="en-US" sz="1600" dirty="0"/>
              <a:t> </a:t>
            </a:r>
            <a:r>
              <a:rPr lang="en-US" sz="1600" dirty="0" err="1"/>
              <a:t>pháp</a:t>
            </a:r>
            <a:r>
              <a:rPr lang="en-US" sz="1600" dirty="0"/>
              <a:t> và thực thi </a:t>
            </a:r>
            <a:r>
              <a:rPr lang="en-US" sz="1600" dirty="0" err="1"/>
              <a:t>pháp</a:t>
            </a:r>
            <a:r>
              <a:rPr lang="en-US" sz="1600" dirty="0"/>
              <a:t> </a:t>
            </a:r>
            <a:r>
              <a:rPr lang="en-US" sz="1600" dirty="0" err="1"/>
              <a:t>luật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tục</a:t>
            </a:r>
            <a:r>
              <a:rPr lang="en-US" sz="1600" dirty="0"/>
              <a:t> tạo ra </a:t>
            </a:r>
            <a:r>
              <a:rPr lang="en-US" sz="1600" dirty="0" err="1"/>
              <a:t>gánh</a:t>
            </a:r>
            <a:r>
              <a:rPr lang="en-US" sz="1600" dirty="0"/>
              <a:t> </a:t>
            </a:r>
            <a:r>
              <a:rPr lang="en-US" sz="1600" dirty="0" err="1"/>
              <a:t>nặng</a:t>
            </a:r>
            <a:r>
              <a:rPr lang="en-US" sz="1600" dirty="0"/>
              <a:t> </a:t>
            </a:r>
            <a:r>
              <a:rPr lang="en-US" sz="1600" dirty="0" err="1"/>
              <a:t>tuân</a:t>
            </a:r>
            <a:r>
              <a:rPr lang="en-US" sz="1600" dirty="0"/>
              <a:t> thủ </a:t>
            </a:r>
            <a:r>
              <a:rPr lang="en-US" sz="1600" dirty="0" err="1"/>
              <a:t>pháp</a:t>
            </a:r>
            <a:r>
              <a:rPr lang="en-US" sz="1600" dirty="0"/>
              <a:t> </a:t>
            </a:r>
            <a:r>
              <a:rPr lang="en-US" sz="1600" dirty="0" err="1"/>
              <a:t>luật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doanh nghiệp XNK.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83E42-6E9E-4FF0-831A-65C37CE93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Gánh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thủ </a:t>
            </a:r>
            <a:r>
              <a:rPr lang="en-US" dirty="0" err="1"/>
              <a:t>tục</a:t>
            </a:r>
            <a:r>
              <a:rPr lang="en-US" dirty="0"/>
              <a:t> hành chính trong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kìm</a:t>
            </a:r>
            <a:r>
              <a:rPr lang="en-US" dirty="0"/>
              <a:t> </a:t>
            </a:r>
            <a:r>
              <a:rPr lang="en-US" dirty="0" err="1"/>
              <a:t>hãm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của DN XNK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180450-50FE-4864-B049-B912136EF4A0}"/>
              </a:ext>
            </a:extLst>
          </p:cNvPr>
          <p:cNvSpPr txBox="1">
            <a:spLocks/>
          </p:cNvSpPr>
          <p:nvPr/>
        </p:nvSpPr>
        <p:spPr>
          <a:xfrm>
            <a:off x="4193408" y="3655141"/>
            <a:ext cx="3406928" cy="260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Công </a:t>
            </a:r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b="1" dirty="0"/>
              <a:t>nghiệp vụ </a:t>
            </a:r>
            <a:r>
              <a:rPr lang="en-US" sz="1600" b="1" dirty="0" err="1"/>
              <a:t>hải</a:t>
            </a:r>
            <a:r>
              <a:rPr lang="en-US" sz="1600" b="1" dirty="0"/>
              <a:t> </a:t>
            </a:r>
            <a:r>
              <a:rPr lang="en-US" sz="1600" b="1" dirty="0" err="1"/>
              <a:t>quan</a:t>
            </a:r>
            <a:r>
              <a:rPr lang="en-US" sz="1600" b="1" dirty="0"/>
              <a:t> </a:t>
            </a:r>
            <a:r>
              <a:rPr lang="en-US" sz="1600" b="1" dirty="0" err="1"/>
              <a:t>còn</a:t>
            </a:r>
            <a:r>
              <a:rPr lang="en-US" sz="1600" b="1" dirty="0"/>
              <a:t> </a:t>
            </a:r>
            <a:r>
              <a:rPr lang="en-US" sz="1600" b="1" dirty="0" err="1"/>
              <a:t>tồn</a:t>
            </a:r>
            <a:r>
              <a:rPr lang="en-US" sz="1600" b="1" dirty="0"/>
              <a:t> </a:t>
            </a:r>
            <a:r>
              <a:rPr lang="en-US" sz="1600" b="1" dirty="0" err="1"/>
              <a:t>tại</a:t>
            </a:r>
            <a:r>
              <a:rPr lang="en-US" sz="1600" b="1" dirty="0"/>
              <a:t> nhiều </a:t>
            </a:r>
            <a:r>
              <a:rPr lang="en-US" sz="1600" b="1" dirty="0" err="1"/>
              <a:t>hạn</a:t>
            </a:r>
            <a:r>
              <a:rPr lang="en-US" sz="1600" b="1" dirty="0"/>
              <a:t> </a:t>
            </a:r>
            <a:r>
              <a:rPr lang="en-US" sz="1600" b="1" dirty="0" err="1"/>
              <a:t>chế</a:t>
            </a:r>
            <a:r>
              <a:rPr lang="en-US" sz="1600" b="1" dirty="0"/>
              <a:t> </a:t>
            </a:r>
            <a:r>
              <a:rPr lang="en-US" sz="1600" dirty="0"/>
              <a:t>trong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quyết</a:t>
            </a:r>
            <a:r>
              <a:rPr lang="en-US" sz="1600" dirty="0"/>
              <a:t> các thủ </a:t>
            </a:r>
            <a:r>
              <a:rPr lang="en-US" sz="1600" dirty="0" err="1"/>
              <a:t>tục</a:t>
            </a:r>
            <a:r>
              <a:rPr lang="en-US" sz="1600" dirty="0"/>
              <a:t> thông </a:t>
            </a:r>
            <a:r>
              <a:rPr lang="en-US" sz="1600" dirty="0" err="1"/>
              <a:t>quan</a:t>
            </a:r>
            <a:r>
              <a:rPr lang="en-US" sz="1600" dirty="0"/>
              <a:t> và kiểm tra </a:t>
            </a:r>
            <a:r>
              <a:rPr lang="en-US" sz="1600" dirty="0" err="1"/>
              <a:t>sau</a:t>
            </a:r>
            <a:r>
              <a:rPr lang="en-US" sz="1600" dirty="0"/>
              <a:t> thông </a:t>
            </a:r>
            <a:r>
              <a:rPr lang="en-US" sz="1600" dirty="0" err="1"/>
              <a:t>quan</a:t>
            </a:r>
            <a:r>
              <a:rPr lang="en-US" sz="1600" dirty="0"/>
              <a:t>. Doanh nghiệp XNK gặp nhiều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khăn</a:t>
            </a:r>
            <a:r>
              <a:rPr lang="en-US" sz="1600" dirty="0"/>
              <a:t> trong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định mã HS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hóa</a:t>
            </a:r>
            <a:r>
              <a:rPr lang="en-US" sz="1600" dirty="0"/>
              <a:t>. </a:t>
            </a:r>
            <a:r>
              <a:rPr lang="en-US" sz="1600" dirty="0" err="1"/>
              <a:t>Việc</a:t>
            </a:r>
            <a:r>
              <a:rPr lang="en-US" sz="1600" dirty="0"/>
              <a:t> thực hiện các thủ </a:t>
            </a:r>
            <a:r>
              <a:rPr lang="en-US" sz="1600" dirty="0" err="1"/>
              <a:t>tục</a:t>
            </a:r>
            <a:r>
              <a:rPr lang="en-US" sz="1600" dirty="0"/>
              <a:t> hành chính qua Cơ </a:t>
            </a:r>
            <a:r>
              <a:rPr lang="en-US" sz="1600" dirty="0" err="1"/>
              <a:t>chế</a:t>
            </a:r>
            <a:r>
              <a:rPr lang="en-US" sz="1600" dirty="0"/>
              <a:t> một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quốc</a:t>
            </a:r>
            <a:r>
              <a:rPr lang="en-US" sz="1600" dirty="0"/>
              <a:t> </a:t>
            </a:r>
            <a:r>
              <a:rPr lang="en-US" sz="1600" dirty="0" err="1"/>
              <a:t>gia</a:t>
            </a:r>
            <a:r>
              <a:rPr lang="en-US" sz="1600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gặp nhiều </a:t>
            </a:r>
            <a:r>
              <a:rPr lang="en-US" sz="1600" dirty="0" err="1"/>
              <a:t>lỗi</a:t>
            </a:r>
            <a:r>
              <a:rPr lang="en-US" sz="1600" dirty="0"/>
              <a:t> và </a:t>
            </a:r>
            <a:r>
              <a:rPr lang="en-US" sz="1600" dirty="0" err="1"/>
              <a:t>số</a:t>
            </a:r>
            <a:r>
              <a:rPr lang="en-US" sz="1600" dirty="0"/>
              <a:t> </a:t>
            </a:r>
            <a:r>
              <a:rPr lang="en-US" sz="1600" dirty="0" err="1"/>
              <a:t>lượng</a:t>
            </a:r>
            <a:r>
              <a:rPr lang="en-US" sz="1600" dirty="0"/>
              <a:t> thủ </a:t>
            </a:r>
            <a:r>
              <a:rPr lang="en-US" sz="1600" dirty="0" err="1"/>
              <a:t>tục</a:t>
            </a:r>
            <a:r>
              <a:rPr lang="en-US" sz="1600" dirty="0"/>
              <a:t> hành chính có thể thực hiện </a:t>
            </a:r>
            <a:r>
              <a:rPr lang="en-US" sz="1600" dirty="0" err="1"/>
              <a:t>hoàn</a:t>
            </a:r>
            <a:r>
              <a:rPr lang="en-US" sz="1600" dirty="0"/>
              <a:t> </a:t>
            </a:r>
            <a:r>
              <a:rPr lang="en-US" sz="1600" dirty="0" err="1"/>
              <a:t>toàn</a:t>
            </a:r>
            <a:r>
              <a:rPr lang="en-US" sz="1600" dirty="0"/>
              <a:t> trên </a:t>
            </a:r>
            <a:r>
              <a:rPr lang="en-US" sz="1600" dirty="0" err="1"/>
              <a:t>Cổng</a:t>
            </a:r>
            <a:r>
              <a:rPr lang="en-US" sz="1600" dirty="0"/>
              <a:t>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</a:t>
            </a:r>
            <a:r>
              <a:rPr lang="en-US" sz="1600" dirty="0" err="1"/>
              <a:t>hạn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9DFF08-FADB-4020-927D-CCEA5568FCAC}"/>
              </a:ext>
            </a:extLst>
          </p:cNvPr>
          <p:cNvSpPr txBox="1">
            <a:spLocks/>
          </p:cNvSpPr>
          <p:nvPr/>
        </p:nvSpPr>
        <p:spPr>
          <a:xfrm>
            <a:off x="7900169" y="3655141"/>
            <a:ext cx="3406928" cy="260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Tình</a:t>
            </a:r>
            <a:r>
              <a:rPr lang="en-US" sz="1600" dirty="0"/>
              <a:t> </a:t>
            </a:r>
            <a:r>
              <a:rPr lang="en-US" sz="1600" dirty="0" err="1"/>
              <a:t>trạng</a:t>
            </a:r>
            <a:r>
              <a:rPr lang="en-US" sz="1600" dirty="0"/>
              <a:t> doanh nghiệp </a:t>
            </a:r>
            <a:r>
              <a:rPr lang="en-US" sz="1600" b="1" dirty="0"/>
              <a:t>phải chi </a:t>
            </a:r>
            <a:r>
              <a:rPr lang="en-US" sz="1600" b="1" dirty="0" err="1"/>
              <a:t>trả</a:t>
            </a:r>
            <a:r>
              <a:rPr lang="en-US" sz="1600" b="1" dirty="0"/>
              <a:t> chi </a:t>
            </a:r>
            <a:r>
              <a:rPr lang="en-US" sz="1600" b="1" dirty="0" err="1"/>
              <a:t>phí</a:t>
            </a:r>
            <a:r>
              <a:rPr lang="en-US" sz="1600" b="1" dirty="0"/>
              <a:t> không chính </a:t>
            </a:r>
            <a:r>
              <a:rPr lang="en-US" sz="1600" b="1" dirty="0" err="1"/>
              <a:t>thức</a:t>
            </a:r>
            <a:r>
              <a:rPr lang="en-US" sz="1600" b="1" dirty="0"/>
              <a:t> </a:t>
            </a:r>
            <a:r>
              <a:rPr lang="en-US" sz="1600" dirty="0" err="1"/>
              <a:t>còn</a:t>
            </a:r>
            <a:r>
              <a:rPr lang="en-US" sz="1600" dirty="0"/>
              <a:t> </a:t>
            </a:r>
            <a:r>
              <a:rPr lang="en-US" sz="1600" dirty="0" err="1"/>
              <a:t>phổ</a:t>
            </a:r>
            <a:r>
              <a:rPr lang="en-US" sz="1600" dirty="0"/>
              <a:t> biến </a:t>
            </a:r>
            <a:r>
              <a:rPr lang="en-US" sz="1600" dirty="0" err="1"/>
              <a:t>dù</a:t>
            </a:r>
            <a:r>
              <a:rPr lang="en-US" sz="1600" dirty="0"/>
              <a:t> có </a:t>
            </a:r>
            <a:r>
              <a:rPr lang="en-US" sz="1600" dirty="0" err="1"/>
              <a:t>dấu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trong </a:t>
            </a:r>
            <a:r>
              <a:rPr lang="en-US" sz="1600" dirty="0" err="1"/>
              <a:t>những</a:t>
            </a:r>
            <a:r>
              <a:rPr lang="en-US" sz="1600" dirty="0"/>
              <a:t> năm </a:t>
            </a:r>
            <a:r>
              <a:rPr lang="en-US" sz="1600" dirty="0" err="1"/>
              <a:t>gần</a:t>
            </a:r>
            <a:r>
              <a:rPr lang="en-US" sz="1600" dirty="0"/>
              <a:t> đây.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nhũng</a:t>
            </a:r>
            <a:r>
              <a:rPr lang="en-US" sz="1600" dirty="0"/>
              <a:t> </a:t>
            </a:r>
            <a:r>
              <a:rPr lang="en-US" sz="1600" dirty="0" err="1"/>
              <a:t>nhiễu</a:t>
            </a:r>
            <a:r>
              <a:rPr lang="en-US" sz="1600" dirty="0"/>
              <a:t> của một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phận</a:t>
            </a:r>
            <a:r>
              <a:rPr lang="en-US" sz="1600" dirty="0"/>
              <a:t> </a:t>
            </a:r>
            <a:r>
              <a:rPr lang="en-US" sz="1600" dirty="0" err="1"/>
              <a:t>cán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quyết</a:t>
            </a:r>
            <a:r>
              <a:rPr lang="en-US" sz="1600" dirty="0"/>
              <a:t> thủ </a:t>
            </a:r>
            <a:r>
              <a:rPr lang="en-US" sz="1600" dirty="0" err="1"/>
              <a:t>tục</a:t>
            </a:r>
            <a:r>
              <a:rPr lang="en-US" sz="1600" dirty="0"/>
              <a:t> hành chính </a:t>
            </a:r>
            <a:r>
              <a:rPr lang="en-US" sz="1600" dirty="0" err="1"/>
              <a:t>xuất</a:t>
            </a:r>
            <a:r>
              <a:rPr lang="en-US" sz="1600" dirty="0"/>
              <a:t> nhập </a:t>
            </a:r>
            <a:r>
              <a:rPr lang="en-US" sz="1600" dirty="0" err="1"/>
              <a:t>khẩu</a:t>
            </a:r>
            <a:r>
              <a:rPr lang="en-US" sz="1600" dirty="0"/>
              <a:t> </a:t>
            </a:r>
            <a:r>
              <a:rPr lang="en-US" sz="1600" dirty="0" err="1"/>
              <a:t>gây</a:t>
            </a:r>
            <a:r>
              <a:rPr lang="en-US" sz="1600" dirty="0"/>
              <a:t> </a:t>
            </a:r>
            <a:r>
              <a:rPr lang="en-US" sz="1600" dirty="0" err="1"/>
              <a:t>bức</a:t>
            </a:r>
            <a:r>
              <a:rPr lang="en-US" sz="1600" dirty="0"/>
              <a:t> </a:t>
            </a:r>
            <a:r>
              <a:rPr lang="en-US" sz="1600" dirty="0" err="1"/>
              <a:t>xúc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cộng</a:t>
            </a:r>
            <a:r>
              <a:rPr lang="en-US" sz="1600" dirty="0"/>
              <a:t> </a:t>
            </a:r>
            <a:r>
              <a:rPr lang="en-US" sz="1600" dirty="0" err="1"/>
              <a:t>đồng</a:t>
            </a:r>
            <a:r>
              <a:rPr lang="en-US" sz="1600" dirty="0"/>
              <a:t> doanh nghiệp và ảnh </a:t>
            </a:r>
            <a:r>
              <a:rPr lang="en-US" sz="1600" dirty="0" err="1"/>
              <a:t>hưởng</a:t>
            </a:r>
            <a:r>
              <a:rPr lang="en-US" sz="1600" dirty="0"/>
              <a:t> </a:t>
            </a:r>
            <a:r>
              <a:rPr lang="en-US" sz="1600" dirty="0" err="1"/>
              <a:t>tới</a:t>
            </a:r>
            <a:r>
              <a:rPr lang="en-US" sz="1600" dirty="0"/>
              <a:t> </a:t>
            </a:r>
            <a:r>
              <a:rPr lang="en-US" sz="1600" dirty="0" err="1"/>
              <a:t>niềm</a:t>
            </a:r>
            <a:r>
              <a:rPr lang="en-US" sz="1600" dirty="0"/>
              <a:t> tin của doanh nghiệp về </a:t>
            </a:r>
            <a:r>
              <a:rPr lang="en-US" sz="1600" dirty="0" err="1"/>
              <a:t>môi</a:t>
            </a:r>
            <a:r>
              <a:rPr lang="en-US" sz="1600" dirty="0"/>
              <a:t> trường </a:t>
            </a:r>
            <a:r>
              <a:rPr lang="en-US" sz="1600" dirty="0" err="1"/>
              <a:t>kinh</a:t>
            </a:r>
            <a:r>
              <a:rPr lang="en-US" sz="1600" dirty="0"/>
              <a:t> doanh.</a:t>
            </a:r>
          </a:p>
        </p:txBody>
      </p:sp>
      <p:pic>
        <p:nvPicPr>
          <p:cNvPr id="13314" name="Picture 2" descr="Thủ tục hải quan đối với hàng hóa XNK được giao dịch qua thương mại điện">
            <a:extLst>
              <a:ext uri="{FF2B5EF4-FFF2-40B4-BE49-F238E27FC236}">
                <a16:creationId xmlns:a16="http://schemas.microsoft.com/office/drawing/2014/main" id="{2DEBAB97-55FF-4347-99FE-28AD9ACA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7" y="1588030"/>
            <a:ext cx="2907916" cy="19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Đồng bộ nhiều giải pháp tài chính tháo gỡ khó khăn cho doanh nghiệp">
            <a:extLst>
              <a:ext uri="{FF2B5EF4-FFF2-40B4-BE49-F238E27FC236}">
                <a16:creationId xmlns:a16="http://schemas.microsoft.com/office/drawing/2014/main" id="{63258F7F-5868-45AF-998F-6B8AF986F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r="3868"/>
          <a:stretch/>
        </p:blipFill>
        <p:spPr bwMode="auto">
          <a:xfrm>
            <a:off x="4337213" y="1582963"/>
            <a:ext cx="3263124" cy="19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73% chi phí lót tay của doanh nghiệp là cho cán bộ kiểm tra, thanh">
            <a:extLst>
              <a:ext uri="{FF2B5EF4-FFF2-40B4-BE49-F238E27FC236}">
                <a16:creationId xmlns:a16="http://schemas.microsoft.com/office/drawing/2014/main" id="{A215606D-7D0C-4C66-9296-4269ED89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31" y="1582963"/>
            <a:ext cx="3271966" cy="19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7CC3-74A8-47EE-B8F4-1A77148B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99B19-ECDE-406F-83D6-2987192597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374710" cy="917985"/>
          </a:xfrm>
        </p:spPr>
        <p:txBody>
          <a:bodyPr>
            <a:normAutofit/>
          </a:bodyPr>
          <a:lstStyle/>
          <a:p>
            <a:r>
              <a:rPr lang="en-US" dirty="0"/>
              <a:t>Quy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nhập </a:t>
            </a:r>
            <a:r>
              <a:rPr lang="en-US" dirty="0" err="1"/>
              <a:t>khẩu</a:t>
            </a:r>
            <a:r>
              <a:rPr lang="en-US" dirty="0"/>
              <a:t> của </a:t>
            </a:r>
            <a:r>
              <a:rPr lang="en-US" dirty="0" err="1"/>
              <a:t>Việt</a:t>
            </a:r>
            <a:r>
              <a:rPr lang="en-US" dirty="0"/>
              <a:t> Nam liên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trong một thập </a:t>
            </a:r>
            <a:r>
              <a:rPr lang="en-US" dirty="0" err="1"/>
              <a:t>kỷ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đây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76669D-190B-484F-8C6C-19567123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4" y="1737032"/>
            <a:ext cx="6638003" cy="4425336"/>
          </a:xfrm>
          <a:prstGeom prst="rect">
            <a:avLst/>
          </a:prstGeom>
        </p:spPr>
      </p:pic>
      <p:pic>
        <p:nvPicPr>
          <p:cNvPr id="1026" name="Picture 2" descr="Thêm lợi thế cạnh tranh cho Công ty cổ phần Cảng Hải Phòng">
            <a:extLst>
              <a:ext uri="{FF2B5EF4-FFF2-40B4-BE49-F238E27FC236}">
                <a16:creationId xmlns:a16="http://schemas.microsoft.com/office/drawing/2014/main" id="{74B371DD-99EE-44C1-BA0C-B1F9D166B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37048"/>
          <a:stretch/>
        </p:blipFill>
        <p:spPr bwMode="auto">
          <a:xfrm>
            <a:off x="7285702" y="1737032"/>
            <a:ext cx="4906297" cy="44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A2F4-6A50-4781-A17E-B655F955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TRIỂN VỌNG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40658-C63A-45EB-9220-02E2FCD83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8885914" cy="766632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Khoảng</a:t>
            </a:r>
            <a:r>
              <a:rPr lang="en-GB" dirty="0"/>
              <a:t> 48,9%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nghiệp</a:t>
            </a:r>
            <a:r>
              <a:rPr lang="en-GB" dirty="0"/>
              <a:t> </a:t>
            </a:r>
            <a:r>
              <a:rPr lang="en-GB" dirty="0" err="1"/>
              <a:t>xuất</a:t>
            </a:r>
            <a:r>
              <a:rPr lang="en-GB" dirty="0"/>
              <a:t> </a:t>
            </a:r>
            <a:r>
              <a:rPr lang="en-GB" dirty="0" err="1"/>
              <a:t>nhập</a:t>
            </a:r>
            <a:r>
              <a:rPr lang="en-GB" dirty="0"/>
              <a:t> </a:t>
            </a:r>
            <a:r>
              <a:rPr lang="en-GB" dirty="0" err="1"/>
              <a:t>khẩu</a:t>
            </a:r>
            <a:r>
              <a:rPr lang="en-GB" dirty="0"/>
              <a:t> </a:t>
            </a:r>
            <a:r>
              <a:rPr lang="en-GB" dirty="0" err="1"/>
              <a:t>vẫn</a:t>
            </a:r>
            <a:r>
              <a:rPr lang="en-GB" dirty="0"/>
              <a:t> </a:t>
            </a:r>
            <a:r>
              <a:rPr lang="en-GB" dirty="0" err="1"/>
              <a:t>lạc</a:t>
            </a:r>
            <a:r>
              <a:rPr lang="en-GB" dirty="0"/>
              <a:t> </a:t>
            </a:r>
            <a:r>
              <a:rPr lang="en-GB" dirty="0" err="1"/>
              <a:t>quan</a:t>
            </a:r>
            <a:r>
              <a:rPr lang="en-GB" dirty="0"/>
              <a:t> </a:t>
            </a:r>
            <a:r>
              <a:rPr lang="en-GB" dirty="0" err="1"/>
              <a:t>về</a:t>
            </a:r>
            <a:r>
              <a:rPr lang="en-GB" dirty="0"/>
              <a:t> </a:t>
            </a:r>
            <a:r>
              <a:rPr lang="en-GB" dirty="0" err="1"/>
              <a:t>triển</a:t>
            </a:r>
            <a:r>
              <a:rPr lang="en-GB" dirty="0"/>
              <a:t> </a:t>
            </a:r>
            <a:r>
              <a:rPr lang="en-GB" dirty="0" err="1"/>
              <a:t>vọng</a:t>
            </a:r>
            <a:r>
              <a:rPr lang="en-GB" dirty="0"/>
              <a:t> </a:t>
            </a:r>
            <a:r>
              <a:rPr lang="en-GB" dirty="0" err="1"/>
              <a:t>kinh</a:t>
            </a:r>
            <a:r>
              <a:rPr lang="en-GB" dirty="0"/>
              <a:t> </a:t>
            </a:r>
            <a:r>
              <a:rPr lang="en-GB" dirty="0" err="1"/>
              <a:t>doanh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</a:t>
            </a:r>
            <a:r>
              <a:rPr lang="en-GB" dirty="0" err="1"/>
              <a:t>vòng</a:t>
            </a:r>
            <a:r>
              <a:rPr lang="en-GB" dirty="0"/>
              <a:t> 2 </a:t>
            </a:r>
            <a:r>
              <a:rPr lang="en-GB" dirty="0" err="1"/>
              <a:t>năm</a:t>
            </a:r>
            <a:r>
              <a:rPr lang="en-GB" dirty="0"/>
              <a:t> </a:t>
            </a:r>
            <a:r>
              <a:rPr lang="en-GB" dirty="0" err="1"/>
              <a:t>tới</a:t>
            </a:r>
            <a:endParaRPr lang="vi-VN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0397C82-5F3F-4F81-8D51-39BFA5F9D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713312"/>
            <a:ext cx="6680993" cy="4453995"/>
          </a:xfrm>
          <a:prstGeom prst="rect">
            <a:avLst/>
          </a:prstGeom>
        </p:spPr>
      </p:pic>
      <p:pic>
        <p:nvPicPr>
          <p:cNvPr id="1026" name="Picture 2" descr="Triển vọng phục hồi nền kinh tế vào những tháng cuối năm">
            <a:extLst>
              <a:ext uri="{FF2B5EF4-FFF2-40B4-BE49-F238E27FC236}">
                <a16:creationId xmlns:a16="http://schemas.microsoft.com/office/drawing/2014/main" id="{B905C619-9745-4579-A879-6F0F8D96A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r="9624"/>
          <a:stretch/>
        </p:blipFill>
        <p:spPr bwMode="auto">
          <a:xfrm>
            <a:off x="7210269" y="1713312"/>
            <a:ext cx="4617347" cy="445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6226C-42BA-AC4B-9239-17670FFCF7E0}"/>
              </a:ext>
            </a:extLst>
          </p:cNvPr>
          <p:cNvSpPr txBox="1"/>
          <p:nvPr/>
        </p:nvSpPr>
        <p:spPr>
          <a:xfrm>
            <a:off x="8788400" y="727805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304891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3378-3913-4A3A-BAF7-951662386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VỌNG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1922-51C6-4719-AAC6-F50B09670A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179409" cy="1119195"/>
          </a:xfrm>
        </p:spPr>
        <p:txBody>
          <a:bodyPr>
            <a:normAutofit/>
          </a:bodyPr>
          <a:lstStyle/>
          <a:p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thần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qua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vi-VN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590851D-CF50-4E24-AE7F-A628DBE0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8" y="1941519"/>
            <a:ext cx="5555250" cy="3703500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7554535-8AE6-469C-AAB7-56FB01ABA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48" y="1941519"/>
            <a:ext cx="5555250" cy="3703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C77924-5BA2-0D40-9215-BC8D46BB2C0E}"/>
              </a:ext>
            </a:extLst>
          </p:cNvPr>
          <p:cNvSpPr txBox="1"/>
          <p:nvPr/>
        </p:nvSpPr>
        <p:spPr>
          <a:xfrm>
            <a:off x="7193197" y="5712510"/>
            <a:ext cx="439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i="1" dirty="0"/>
              <a:t>Nguồn: Khảo sát 2.800 D</a:t>
            </a:r>
            <a:r>
              <a:rPr lang="en-US" i="1" dirty="0"/>
              <a:t>N </a:t>
            </a:r>
            <a:r>
              <a:rPr lang="en-US" i="1" dirty="0" err="1"/>
              <a:t>tại</a:t>
            </a:r>
            <a:r>
              <a:rPr lang="en-US" i="1" dirty="0"/>
              <a:t> 63 </a:t>
            </a:r>
            <a:r>
              <a:rPr lang="en-US" i="1" dirty="0" err="1"/>
              <a:t>tỉnh</a:t>
            </a:r>
            <a:r>
              <a:rPr lang="en-US" i="1" dirty="0"/>
              <a:t>,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phố</a:t>
            </a:r>
            <a:r>
              <a:rPr lang="en-US" i="1" dirty="0"/>
              <a:t> do VCCI </a:t>
            </a:r>
            <a:r>
              <a:rPr lang="en-US" i="1" dirty="0" err="1"/>
              <a:t>tiến</a:t>
            </a:r>
            <a:r>
              <a:rPr lang="en-US" i="1" dirty="0"/>
              <a:t> </a:t>
            </a:r>
            <a:r>
              <a:rPr lang="en-US" i="1" dirty="0" err="1"/>
              <a:t>hành</a:t>
            </a:r>
            <a:r>
              <a:rPr lang="en-US" i="1" dirty="0"/>
              <a:t> </a:t>
            </a:r>
            <a:r>
              <a:rPr lang="en-US" i="1" dirty="0" err="1"/>
              <a:t>tháng</a:t>
            </a:r>
            <a:r>
              <a:rPr lang="en-US" i="1" dirty="0"/>
              <a:t> 7-9/2021</a:t>
            </a:r>
            <a:endParaRPr lang="en-VN" i="1" dirty="0"/>
          </a:p>
        </p:txBody>
      </p:sp>
    </p:spTree>
    <p:extLst>
      <p:ext uri="{BB962C8B-B14F-4D97-AF65-F5344CB8AC3E}">
        <p14:creationId xmlns:p14="http://schemas.microsoft.com/office/powerpoint/2010/main" val="6965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AA6C-093F-4211-BA2A-13886EBE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TRIỂN VỌNG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4D33A-E3E8-4AC2-A602-D9EA94A8B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8" y="4462515"/>
            <a:ext cx="4664601" cy="1573161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Đối</a:t>
            </a:r>
            <a:r>
              <a:rPr lang="en-US" sz="1600" b="1" dirty="0"/>
              <a:t> với </a:t>
            </a:r>
            <a:r>
              <a:rPr lang="en-US" sz="1600" b="1" dirty="0" err="1"/>
              <a:t>xuất</a:t>
            </a:r>
            <a:r>
              <a:rPr lang="en-US" sz="1600" b="1" dirty="0"/>
              <a:t> </a:t>
            </a:r>
            <a:r>
              <a:rPr lang="en-US" sz="1600" b="1" dirty="0" err="1"/>
              <a:t>khẩu</a:t>
            </a:r>
            <a:r>
              <a:rPr lang="en-US" sz="1600" dirty="0"/>
              <a:t>: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các</a:t>
            </a:r>
            <a:r>
              <a:rPr lang="vi-VN" sz="1600" dirty="0"/>
              <a:t> cam </a:t>
            </a:r>
            <a:r>
              <a:rPr lang="vi-VN" sz="1600" dirty="0" err="1"/>
              <a:t>kết</a:t>
            </a:r>
            <a:r>
              <a:rPr lang="vi-VN" sz="1600" dirty="0"/>
              <a:t> </a:t>
            </a:r>
            <a:r>
              <a:rPr lang="vi-VN" sz="1600" dirty="0" err="1"/>
              <a:t>cắt</a:t>
            </a:r>
            <a:r>
              <a:rPr lang="vi-VN" sz="1600" dirty="0"/>
              <a:t> </a:t>
            </a:r>
            <a:r>
              <a:rPr lang="vi-VN" sz="1600" dirty="0" err="1"/>
              <a:t>giảm</a:t>
            </a:r>
            <a:r>
              <a:rPr lang="vi-VN" sz="1600" dirty="0"/>
              <a:t> </a:t>
            </a:r>
            <a:r>
              <a:rPr lang="vi-VN" sz="1600" dirty="0" err="1"/>
              <a:t>thuế</a:t>
            </a:r>
            <a:r>
              <a:rPr lang="vi-VN" sz="1600" dirty="0"/>
              <a:t> quan </a:t>
            </a:r>
            <a:r>
              <a:rPr lang="vi-VN" sz="1600" dirty="0" err="1"/>
              <a:t>mạnh</a:t>
            </a:r>
            <a:r>
              <a:rPr lang="vi-VN" sz="1600" dirty="0"/>
              <a:t> </a:t>
            </a:r>
            <a:r>
              <a:rPr lang="vi-VN" sz="1600" dirty="0" err="1"/>
              <a:t>mẽ</a:t>
            </a:r>
            <a:r>
              <a:rPr lang="vi-VN" sz="1600" dirty="0"/>
              <a:t> </a:t>
            </a:r>
            <a:r>
              <a:rPr lang="vi-VN" sz="1600" dirty="0" err="1"/>
              <a:t>mà</a:t>
            </a:r>
            <a:r>
              <a:rPr lang="vi-VN" sz="1600" dirty="0"/>
              <a:t> </a:t>
            </a:r>
            <a:r>
              <a:rPr lang="vi-VN" sz="1600" dirty="0" err="1"/>
              <a:t>các</a:t>
            </a:r>
            <a:r>
              <a:rPr lang="vi-VN" sz="1600" dirty="0"/>
              <a:t> FTA </a:t>
            </a:r>
            <a:r>
              <a:rPr lang="vi-VN" sz="1600" dirty="0" err="1"/>
              <a:t>thế</a:t>
            </a:r>
            <a:r>
              <a:rPr lang="vi-VN" sz="1600" dirty="0"/>
              <a:t> </a:t>
            </a:r>
            <a:r>
              <a:rPr lang="vi-VN" sz="1600" dirty="0" err="1"/>
              <a:t>hệ</a:t>
            </a:r>
            <a:r>
              <a:rPr lang="vi-VN" sz="1600" dirty="0"/>
              <a:t> </a:t>
            </a:r>
            <a:r>
              <a:rPr lang="vi-VN" sz="1600" dirty="0" err="1"/>
              <a:t>mới</a:t>
            </a:r>
            <a:r>
              <a:rPr lang="vi-VN" sz="1600" dirty="0"/>
              <a:t> mang </a:t>
            </a:r>
            <a:r>
              <a:rPr lang="vi-VN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như</a:t>
            </a:r>
            <a:r>
              <a:rPr lang="en-US" sz="1600" dirty="0"/>
              <a:t> CPTPP, EVFTA, UKFTA)</a:t>
            </a:r>
            <a:r>
              <a:rPr lang="vi-VN" sz="1600" dirty="0"/>
              <a:t>, </a:t>
            </a:r>
            <a:r>
              <a:rPr lang="vi-VN" sz="1600" dirty="0" err="1"/>
              <a:t>dự</a:t>
            </a:r>
            <a:r>
              <a:rPr lang="vi-VN" sz="1600" dirty="0"/>
              <a:t> </a:t>
            </a:r>
            <a:r>
              <a:rPr lang="vi-VN" sz="1600" dirty="0" err="1"/>
              <a:t>kiến</a:t>
            </a:r>
            <a:r>
              <a:rPr lang="vi-VN" sz="1600" dirty="0"/>
              <a:t> kim </a:t>
            </a:r>
            <a:r>
              <a:rPr lang="vi-VN" sz="1600" dirty="0" err="1"/>
              <a:t>ngạch</a:t>
            </a:r>
            <a:r>
              <a:rPr lang="vi-VN" sz="1600" dirty="0"/>
              <a:t> </a:t>
            </a:r>
            <a:r>
              <a:rPr lang="vi-VN" sz="1600" dirty="0" err="1"/>
              <a:t>xuất</a:t>
            </a:r>
            <a:r>
              <a:rPr lang="vi-VN" sz="1600" dirty="0"/>
              <a:t> </a:t>
            </a:r>
            <a:r>
              <a:rPr lang="vi-VN" sz="1600" dirty="0" err="1"/>
              <a:t>khẩu</a:t>
            </a:r>
            <a:r>
              <a:rPr lang="vi-VN" sz="1600" dirty="0"/>
              <a:t> </a:t>
            </a:r>
            <a:r>
              <a:rPr lang="vi-VN" sz="1600" dirty="0" err="1"/>
              <a:t>các</a:t>
            </a:r>
            <a:r>
              <a:rPr lang="vi-VN" sz="1600" dirty="0"/>
              <a:t> </a:t>
            </a:r>
            <a:r>
              <a:rPr lang="vi-VN" sz="1600" dirty="0" err="1"/>
              <a:t>sản</a:t>
            </a:r>
            <a:r>
              <a:rPr lang="vi-VN" sz="1600" dirty="0"/>
              <a:t> </a:t>
            </a:r>
            <a:r>
              <a:rPr lang="vi-VN" sz="1600" dirty="0" err="1"/>
              <a:t>phẩm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en-US" sz="1600" dirty="0"/>
              <a:t>nhiều ngành </a:t>
            </a:r>
            <a:r>
              <a:rPr lang="en-US" sz="1600" dirty="0" err="1"/>
              <a:t>nghề</a:t>
            </a:r>
            <a:r>
              <a:rPr lang="en-US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tăng </a:t>
            </a:r>
            <a:r>
              <a:rPr lang="vi-VN" sz="1600" dirty="0" err="1"/>
              <a:t>trưởng</a:t>
            </a:r>
            <a:r>
              <a:rPr lang="vi-VN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vi-VN" sz="1600" dirty="0"/>
              <a:t>do </a:t>
            </a:r>
            <a:r>
              <a:rPr lang="vi-VN" sz="1600" dirty="0" err="1"/>
              <a:t>lợi</a:t>
            </a:r>
            <a:r>
              <a:rPr lang="vi-VN" sz="1600" dirty="0"/>
              <a:t> </a:t>
            </a:r>
            <a:r>
              <a:rPr lang="vi-VN" sz="1600" dirty="0" err="1"/>
              <a:t>thế</a:t>
            </a:r>
            <a:r>
              <a:rPr lang="vi-VN" sz="1600" dirty="0"/>
              <a:t> </a:t>
            </a:r>
            <a:r>
              <a:rPr lang="vi-VN" sz="1600" dirty="0" err="1"/>
              <a:t>cạnh</a:t>
            </a:r>
            <a:r>
              <a:rPr lang="vi-VN" sz="1600" dirty="0"/>
              <a:t> tranh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việc</a:t>
            </a:r>
            <a:r>
              <a:rPr lang="vi-VN" sz="1600" dirty="0"/>
              <a:t> </a:t>
            </a:r>
            <a:r>
              <a:rPr lang="vi-VN" sz="1600" dirty="0" err="1"/>
              <a:t>giảm</a:t>
            </a:r>
            <a:r>
              <a:rPr lang="vi-VN" sz="1600" dirty="0"/>
              <a:t> </a:t>
            </a:r>
            <a:r>
              <a:rPr lang="vi-VN" sz="1600" dirty="0" err="1"/>
              <a:t>thuế</a:t>
            </a:r>
            <a:r>
              <a:rPr lang="vi-VN" sz="1600" dirty="0"/>
              <a:t> mang </a:t>
            </a:r>
            <a:r>
              <a:rPr lang="vi-VN" sz="1600" dirty="0" err="1"/>
              <a:t>lại</a:t>
            </a:r>
            <a:r>
              <a:rPr lang="vi-VN" sz="1600" dirty="0"/>
              <a:t>.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BE278-40DB-4A95-9FDF-DA8943CDD1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494202" cy="841583"/>
          </a:xfrm>
        </p:spPr>
        <p:txBody>
          <a:bodyPr>
            <a:norm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hiệp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AAC57E-5F96-48FC-BEAF-F65AF1F6A09E}"/>
              </a:ext>
            </a:extLst>
          </p:cNvPr>
          <p:cNvSpPr txBox="1">
            <a:spLocks/>
          </p:cNvSpPr>
          <p:nvPr/>
        </p:nvSpPr>
        <p:spPr>
          <a:xfrm>
            <a:off x="5616164" y="4462515"/>
            <a:ext cx="4787010" cy="1573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/>
              <a:t>Đối</a:t>
            </a:r>
            <a:r>
              <a:rPr lang="en-US" sz="1600" b="1" dirty="0"/>
              <a:t> với nhập </a:t>
            </a:r>
            <a:r>
              <a:rPr lang="en-US" sz="1600" b="1" dirty="0" err="1"/>
              <a:t>khẩu</a:t>
            </a:r>
            <a:r>
              <a:rPr lang="en-US" sz="1600" dirty="0"/>
              <a:t>: </a:t>
            </a:r>
            <a:r>
              <a:rPr lang="vi-VN" sz="1600" dirty="0" err="1"/>
              <a:t>mức</a:t>
            </a:r>
            <a:r>
              <a:rPr lang="vi-VN" sz="1600" dirty="0"/>
              <a:t> </a:t>
            </a:r>
            <a:r>
              <a:rPr lang="vi-VN" sz="1600" dirty="0" err="1"/>
              <a:t>thuế</a:t>
            </a:r>
            <a:r>
              <a:rPr lang="vi-VN" sz="1600" dirty="0"/>
              <a:t> </a:t>
            </a:r>
            <a:r>
              <a:rPr lang="vi-VN" sz="1600" dirty="0" err="1"/>
              <a:t>suất</a:t>
            </a:r>
            <a:r>
              <a:rPr lang="vi-VN" sz="1600" dirty="0"/>
              <a:t> </a:t>
            </a:r>
            <a:r>
              <a:rPr lang="vi-VN" sz="1600" dirty="0" err="1"/>
              <a:t>nhập</a:t>
            </a:r>
            <a:r>
              <a:rPr lang="vi-VN" sz="1600" dirty="0"/>
              <a:t> </a:t>
            </a:r>
            <a:r>
              <a:rPr lang="vi-VN" sz="1600" dirty="0" err="1"/>
              <a:t>khẩu</a:t>
            </a:r>
            <a:r>
              <a:rPr lang="vi-VN" sz="1600" dirty="0"/>
              <a:t> ưu </a:t>
            </a:r>
            <a:r>
              <a:rPr lang="vi-VN" sz="1600" dirty="0" err="1"/>
              <a:t>đãi</a:t>
            </a:r>
            <a:r>
              <a:rPr lang="vi-VN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tạo</a:t>
            </a:r>
            <a:r>
              <a:rPr lang="vi-VN" sz="1600" dirty="0"/>
              <a:t> </a:t>
            </a:r>
            <a:r>
              <a:rPr lang="vi-VN" sz="1600" dirty="0" err="1"/>
              <a:t>điều</a:t>
            </a:r>
            <a:r>
              <a:rPr lang="vi-VN" sz="1600" dirty="0"/>
              <a:t> </a:t>
            </a:r>
            <a:r>
              <a:rPr lang="vi-VN" sz="1600" dirty="0" err="1"/>
              <a:t>kiện</a:t>
            </a:r>
            <a:r>
              <a:rPr lang="vi-VN" sz="1600" dirty="0"/>
              <a:t> cho doanh </a:t>
            </a:r>
            <a:r>
              <a:rPr lang="vi-VN" sz="1600" dirty="0" err="1"/>
              <a:t>nghiệp</a:t>
            </a:r>
            <a:r>
              <a:rPr lang="vi-VN" sz="1600" dirty="0"/>
              <a:t> </a:t>
            </a:r>
            <a:r>
              <a:rPr lang="vi-VN" sz="1600" dirty="0" err="1"/>
              <a:t>sản</a:t>
            </a:r>
            <a:r>
              <a:rPr lang="vi-VN" sz="1600" dirty="0"/>
              <a:t> </a:t>
            </a:r>
            <a:r>
              <a:rPr lang="vi-VN" sz="1600" dirty="0" err="1"/>
              <a:t>xuất</a:t>
            </a:r>
            <a:r>
              <a:rPr lang="vi-VN" sz="1600" dirty="0"/>
              <a:t> trong </a:t>
            </a:r>
            <a:r>
              <a:rPr lang="vi-VN" sz="1600" dirty="0" err="1"/>
              <a:t>nước</a:t>
            </a:r>
            <a:r>
              <a:rPr lang="vi-VN" sz="1600" dirty="0"/>
              <a:t> </a:t>
            </a:r>
            <a:r>
              <a:rPr lang="vi-VN" sz="1600" dirty="0" err="1"/>
              <a:t>nhập</a:t>
            </a:r>
            <a:r>
              <a:rPr lang="vi-VN" sz="1600" dirty="0"/>
              <a:t> </a:t>
            </a:r>
            <a:r>
              <a:rPr lang="vi-VN" sz="1600" dirty="0" err="1"/>
              <a:t>khẩu</a:t>
            </a:r>
            <a:r>
              <a:rPr lang="vi-VN" sz="1600" dirty="0"/>
              <a:t> </a:t>
            </a:r>
            <a:r>
              <a:rPr lang="vi-VN" sz="1600" dirty="0" err="1"/>
              <a:t>tiếp</a:t>
            </a:r>
            <a:r>
              <a:rPr lang="vi-VN" sz="1600" dirty="0"/>
              <a:t> </a:t>
            </a:r>
            <a:r>
              <a:rPr lang="vi-VN" sz="1600" dirty="0" err="1"/>
              <a:t>cận</a:t>
            </a:r>
            <a:r>
              <a:rPr lang="vi-VN" sz="1600" dirty="0"/>
              <a:t> nguyên </a:t>
            </a:r>
            <a:r>
              <a:rPr lang="vi-VN" sz="1600" dirty="0" err="1"/>
              <a:t>liệu</a:t>
            </a:r>
            <a:r>
              <a:rPr lang="vi-VN" sz="1600" dirty="0"/>
              <a:t> </a:t>
            </a:r>
            <a:r>
              <a:rPr lang="vi-VN" sz="1600" dirty="0" err="1"/>
              <a:t>giá</a:t>
            </a:r>
            <a:r>
              <a:rPr lang="vi-VN" sz="1600" dirty="0"/>
              <a:t> </a:t>
            </a:r>
            <a:r>
              <a:rPr lang="vi-VN" sz="1600" dirty="0" err="1"/>
              <a:t>rẻ</a:t>
            </a:r>
            <a:r>
              <a:rPr lang="vi-VN" sz="1600" dirty="0"/>
              <a:t> hơn. Đây </a:t>
            </a:r>
            <a:r>
              <a:rPr lang="vi-VN" sz="1600" dirty="0" err="1"/>
              <a:t>là</a:t>
            </a:r>
            <a:r>
              <a:rPr lang="vi-VN" sz="1600" dirty="0"/>
              <a:t> </a:t>
            </a:r>
            <a:r>
              <a:rPr lang="vi-VN" sz="1600" dirty="0" err="1"/>
              <a:t>yếu</a:t>
            </a:r>
            <a:r>
              <a:rPr lang="vi-VN" sz="1600" dirty="0"/>
              <a:t> </a:t>
            </a:r>
            <a:r>
              <a:rPr lang="vi-VN" sz="1600" dirty="0" err="1"/>
              <a:t>tố</a:t>
            </a:r>
            <a:r>
              <a:rPr lang="vi-VN" sz="1600" dirty="0"/>
              <a:t> </a:t>
            </a:r>
            <a:r>
              <a:rPr lang="vi-VN" sz="1600" dirty="0" err="1"/>
              <a:t>thuận</a:t>
            </a:r>
            <a:r>
              <a:rPr lang="vi-VN" sz="1600" dirty="0"/>
              <a:t> </a:t>
            </a:r>
            <a:r>
              <a:rPr lang="vi-VN" sz="1600" dirty="0" err="1"/>
              <a:t>lợi</a:t>
            </a:r>
            <a:r>
              <a:rPr lang="vi-VN" sz="1600" dirty="0"/>
              <a:t> </a:t>
            </a:r>
            <a:r>
              <a:rPr lang="vi-VN" sz="1600" dirty="0" err="1"/>
              <a:t>để</a:t>
            </a:r>
            <a:r>
              <a:rPr lang="vi-VN" sz="1600" dirty="0"/>
              <a:t> </a:t>
            </a:r>
            <a:r>
              <a:rPr lang="vi-VN" sz="1600" dirty="0" err="1"/>
              <a:t>giảm</a:t>
            </a:r>
            <a:r>
              <a:rPr lang="vi-VN" sz="1600" dirty="0"/>
              <a:t> chi </a:t>
            </a:r>
            <a:r>
              <a:rPr lang="vi-VN" sz="1600" dirty="0" err="1"/>
              <a:t>phí</a:t>
            </a:r>
            <a:r>
              <a:rPr lang="vi-VN" sz="1600" dirty="0"/>
              <a:t> cho doanh </a:t>
            </a:r>
            <a:r>
              <a:rPr lang="vi-VN" sz="1600" dirty="0" err="1"/>
              <a:t>nghiệp</a:t>
            </a:r>
            <a:r>
              <a:rPr lang="vi-VN" sz="1600" dirty="0"/>
              <a:t>. </a:t>
            </a:r>
            <a:endParaRPr lang="en-US" sz="1600" dirty="0"/>
          </a:p>
        </p:txBody>
      </p:sp>
      <p:pic>
        <p:nvPicPr>
          <p:cNvPr id="14338" name="Picture 2" descr="Những mốc quan trọng của EVFTA">
            <a:extLst>
              <a:ext uri="{FF2B5EF4-FFF2-40B4-BE49-F238E27FC236}">
                <a16:creationId xmlns:a16="http://schemas.microsoft.com/office/drawing/2014/main" id="{C32BEB78-D0D2-44BB-BC32-D3A8CA024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4" y="1663907"/>
            <a:ext cx="4187723" cy="25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iệp định CPTPP - Cơ hội và thách thức với Việt Nam | Tạp chí Tuyên giáo">
            <a:extLst>
              <a:ext uri="{FF2B5EF4-FFF2-40B4-BE49-F238E27FC236}">
                <a16:creationId xmlns:a16="http://schemas.microsoft.com/office/drawing/2014/main" id="{1FBC6182-1CB6-4844-9CEC-FAF35CBF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447" y="1663907"/>
            <a:ext cx="4567611" cy="25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9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868C7-BD51-42E4-9C28-F0AF3F419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5" r="103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EEA7BD-B538-45DC-BD29-DEA903F5874E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12000"/>
                </a:schemeClr>
              </a:gs>
              <a:gs pos="66000">
                <a:schemeClr val="bg1">
                  <a:alpha val="21000"/>
                </a:schemeClr>
              </a:gs>
              <a:gs pos="100000">
                <a:schemeClr val="bg1">
                  <a:alpha val="7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E3990-D54A-4F75-BDF7-77B3B5D5E2B4}"/>
              </a:ext>
            </a:extLst>
          </p:cNvPr>
          <p:cNvSpPr txBox="1"/>
          <p:nvPr/>
        </p:nvSpPr>
        <p:spPr>
          <a:xfrm>
            <a:off x="2550696" y="4251158"/>
            <a:ext cx="68018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714703"/>
                </a:solidFill>
              </a:rPr>
              <a:t>CẢM ƠN QUÝ VỊ!</a:t>
            </a:r>
            <a:endParaRPr lang="vi-VN" sz="5000" dirty="0">
              <a:solidFill>
                <a:srgbClr val="71470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84F08-6D6F-4D99-8BCD-0B9D82C91554}"/>
              </a:ext>
            </a:extLst>
          </p:cNvPr>
          <p:cNvSpPr txBox="1"/>
          <p:nvPr/>
        </p:nvSpPr>
        <p:spPr>
          <a:xfrm>
            <a:off x="3689685" y="5242650"/>
            <a:ext cx="445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G DaxProMedium" panose="02000506060000020004" pitchFamily="50" charset="-93"/>
              </a:rPr>
              <a:t>Đậu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AG DaxProMedium" panose="02000506060000020004" pitchFamily="50" charset="-93"/>
              </a:rPr>
              <a:t> Anh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G DaxProMedium" panose="02000506060000020004" pitchFamily="50" charset="-93"/>
              </a:rPr>
              <a:t>Tuấn</a:t>
            </a:r>
            <a:endParaRPr lang="vi-VN" dirty="0">
              <a:solidFill>
                <a:schemeClr val="tx1">
                  <a:lumMod val="90000"/>
                  <a:lumOff val="10000"/>
                </a:schemeClr>
              </a:solidFill>
              <a:latin typeface="AG DaxProMedium" panose="02000506060000020004" pitchFamily="50" charset="-9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D35E1-8DA4-423A-84F3-430B43363A73}"/>
              </a:ext>
            </a:extLst>
          </p:cNvPr>
          <p:cNvSpPr txBox="1"/>
          <p:nvPr/>
        </p:nvSpPr>
        <p:spPr>
          <a:xfrm>
            <a:off x="3689685" y="5929020"/>
            <a:ext cx="4459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Trưởng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Ban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Pháp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chế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Phòng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Thương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mại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và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Công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nghiệp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Việt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Nam</a:t>
            </a:r>
            <a:endParaRPr lang="vi-VN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E849ED-35B6-43CC-B06E-A2921E473E04}"/>
              </a:ext>
            </a:extLst>
          </p:cNvPr>
          <p:cNvCxnSpPr>
            <a:cxnSpLocks/>
          </p:cNvCxnSpPr>
          <p:nvPr/>
        </p:nvCxnSpPr>
        <p:spPr>
          <a:xfrm>
            <a:off x="3577390" y="5722358"/>
            <a:ext cx="54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70A414-DCCB-4263-88D6-E70B259AE891}"/>
              </a:ext>
            </a:extLst>
          </p:cNvPr>
          <p:cNvSpPr txBox="1"/>
          <p:nvPr/>
        </p:nvSpPr>
        <p:spPr>
          <a:xfrm>
            <a:off x="3689685" y="5624307"/>
            <a:ext cx="44597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784F0F"/>
                </a:solidFill>
              </a:rPr>
              <a:t>tuanda@vcci.com.vn</a:t>
            </a:r>
            <a:endParaRPr lang="vi-VN" sz="1300" dirty="0">
              <a:solidFill>
                <a:srgbClr val="784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5489-0CF6-459A-9033-692E2A23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FA9D1-50D3-4E37-9CCD-B4AF496988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tế có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trong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và trên thế </a:t>
            </a:r>
            <a:r>
              <a:rPr lang="en-US" dirty="0" err="1"/>
              <a:t>giới</a:t>
            </a: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51696B8-912E-4F6B-AA83-E45F33287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" y="1588030"/>
            <a:ext cx="5614451" cy="3742967"/>
          </a:xfrm>
          <a:prstGeom prst="rect">
            <a:avLst/>
          </a:prstGeom>
        </p:spPr>
      </p:pic>
      <p:pic>
        <p:nvPicPr>
          <p:cNvPr id="8" name="Picture 7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41C208AF-04A0-4F2F-8E01-4707C61BC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69" y="1588030"/>
            <a:ext cx="5614451" cy="37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BF0A-9B68-4497-AED1-97C7F1DA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539E5-23E6-4151-92A0-756AC0770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9178464" cy="864750"/>
          </a:xfrm>
        </p:spPr>
        <p:txBody>
          <a:bodyPr>
            <a:normAutofit/>
          </a:bodyPr>
          <a:lstStyle/>
          <a:p>
            <a:r>
              <a:rPr lang="en-US" dirty="0"/>
              <a:t>Trị giá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từ </a:t>
            </a:r>
            <a:r>
              <a:rPr lang="en-US" dirty="0" err="1"/>
              <a:t>sau</a:t>
            </a:r>
            <a:r>
              <a:rPr lang="en-US" dirty="0"/>
              <a:t> năm 2009,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thị trường các </a:t>
            </a:r>
            <a:r>
              <a:rPr lang="en-US" dirty="0" err="1"/>
              <a:t>nước</a:t>
            </a:r>
            <a:r>
              <a:rPr lang="en-US" dirty="0"/>
              <a:t> APEC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E578E44-0ACA-4FE1-A303-B216D43FB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0" y="1716571"/>
            <a:ext cx="6720399" cy="4480266"/>
          </a:xfrm>
          <a:prstGeom prst="rect">
            <a:avLst/>
          </a:prstGeom>
        </p:spPr>
      </p:pic>
      <p:pic>
        <p:nvPicPr>
          <p:cNvPr id="2052" name="Picture 4" descr="Hải Phòng phát triển hệ thống cảng biển">
            <a:extLst>
              <a:ext uri="{FF2B5EF4-FFF2-40B4-BE49-F238E27FC236}">
                <a16:creationId xmlns:a16="http://schemas.microsoft.com/office/drawing/2014/main" id="{F2A940BB-8247-449A-9BBF-523B67DC9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r="43650"/>
          <a:stretch/>
        </p:blipFill>
        <p:spPr bwMode="auto">
          <a:xfrm>
            <a:off x="7717135" y="1685876"/>
            <a:ext cx="4474866" cy="45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73C7-D990-4BF1-9CCE-FCFE7189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D081B-2084-4366-A2C1-69BDAA9D83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4"/>
            <a:ext cx="11374710" cy="858992"/>
          </a:xfrm>
        </p:spPr>
        <p:txBody>
          <a:bodyPr>
            <a:normAutofit/>
          </a:bodyPr>
          <a:lstStyle/>
          <a:p>
            <a:r>
              <a:rPr lang="en-US" dirty="0"/>
              <a:t>Từ một </a:t>
            </a:r>
            <a:r>
              <a:rPr lang="en-US" dirty="0" err="1"/>
              <a:t>nước</a:t>
            </a:r>
            <a:r>
              <a:rPr lang="en-US" dirty="0"/>
              <a:t> nhập </a:t>
            </a:r>
            <a:r>
              <a:rPr lang="en-US" dirty="0" err="1"/>
              <a:t>siêu</a:t>
            </a:r>
            <a:r>
              <a:rPr lang="en-US" dirty="0"/>
              <a:t>, </a:t>
            </a:r>
            <a:r>
              <a:rPr lang="en-US" dirty="0" err="1"/>
              <a:t>Việt</a:t>
            </a:r>
            <a:r>
              <a:rPr lang="en-US" dirty="0"/>
              <a:t> Nam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thành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trong </a:t>
            </a:r>
            <a:r>
              <a:rPr lang="en-US" dirty="0" err="1"/>
              <a:t>những</a:t>
            </a:r>
            <a:r>
              <a:rPr lang="en-US" dirty="0"/>
              <a:t> năm </a:t>
            </a:r>
            <a:r>
              <a:rPr lang="en-US" dirty="0" err="1"/>
              <a:t>gần</a:t>
            </a:r>
            <a:r>
              <a:rPr lang="en-US" dirty="0"/>
              <a:t> đây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5FD4F3D-AADD-46B3-B2C2-61B58A98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608905"/>
            <a:ext cx="7025199" cy="4683466"/>
          </a:xfrm>
          <a:prstGeom prst="rect">
            <a:avLst/>
          </a:prstGeom>
        </p:spPr>
      </p:pic>
      <p:pic>
        <p:nvPicPr>
          <p:cNvPr id="3074" name="Picture 2" descr="Quân cảng Sài Gòn - Tổng Công ty Tân cảng Sài Gòn: &amp;quot;Điểm sáng&amp;quot; kết hợp quốc  phòng với kinh tế">
            <a:extLst>
              <a:ext uri="{FF2B5EF4-FFF2-40B4-BE49-F238E27FC236}">
                <a16:creationId xmlns:a16="http://schemas.microsoft.com/office/drawing/2014/main" id="{DAEA0EB3-C1C7-4617-BA15-7FF3C7BE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63" y="1639007"/>
            <a:ext cx="4423637" cy="29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60B9-BE62-421A-A4CA-0543E7CF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HOẠT ĐỘNG XUẤT NHẬP KHẨU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0B139-3A01-4DFB-9606-F8B1EB430D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của </a:t>
            </a:r>
            <a:r>
              <a:rPr lang="en-US" dirty="0" err="1"/>
              <a:t>Việt</a:t>
            </a:r>
            <a:r>
              <a:rPr lang="en-US" dirty="0"/>
              <a:t> Nam có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của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FDI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9B1B34B-98E1-4DDD-BEC2-D3DA85576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8" y="1390444"/>
            <a:ext cx="7212012" cy="4808008"/>
          </a:xfrm>
          <a:prstGeom prst="rect">
            <a:avLst/>
          </a:prstGeom>
        </p:spPr>
      </p:pic>
      <p:pic>
        <p:nvPicPr>
          <p:cNvPr id="4098" name="Picture 2" descr="Cảng Sài Gòn còn lỗ lũy kế gần 590 tỷ đồng, VPBank và Vietinbank chưa thoái  vốn xong">
            <a:extLst>
              <a:ext uri="{FF2B5EF4-FFF2-40B4-BE49-F238E27FC236}">
                <a16:creationId xmlns:a16="http://schemas.microsoft.com/office/drawing/2014/main" id="{CFDC277F-C334-4C6A-8AF0-D9E382CB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344" y="1390444"/>
            <a:ext cx="4108656" cy="27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DDEABB-B91B-4057-AE8B-9CAF9022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HOẠT ĐỘNG XUẤT NHẬP KHẨU</a:t>
            </a:r>
            <a:endParaRPr lang="vi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5DDA10-D9B5-4310-B756-D7363B4B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822325"/>
            <a:ext cx="10928606" cy="976978"/>
          </a:xfrm>
        </p:spPr>
        <p:txBody>
          <a:bodyPr>
            <a:normAutofit/>
          </a:bodyPr>
          <a:lstStyle/>
          <a:p>
            <a:r>
              <a:rPr lang="en-US" dirty="0"/>
              <a:t>Trong năm 2021, </a:t>
            </a:r>
            <a:r>
              <a:rPr lang="en-US" dirty="0" err="1"/>
              <a:t>dù</a:t>
            </a:r>
            <a:r>
              <a:rPr lang="en-US" dirty="0"/>
              <a:t> bị ảnh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nề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, </a:t>
            </a:r>
            <a:r>
              <a:rPr lang="en-US" dirty="0" err="1"/>
              <a:t>cán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đã về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vào </a:t>
            </a:r>
            <a:r>
              <a:rPr lang="en-US" dirty="0" err="1"/>
              <a:t>tháng</a:t>
            </a:r>
            <a:r>
              <a:rPr lang="en-US" dirty="0"/>
              <a:t> 9/2021 </a:t>
            </a:r>
            <a:r>
              <a:rPr lang="en-US" dirty="0" err="1"/>
              <a:t>sau</a:t>
            </a:r>
            <a:r>
              <a:rPr lang="en-US" dirty="0"/>
              <a:t> 4 </a:t>
            </a:r>
            <a:r>
              <a:rPr lang="en-US" dirty="0" err="1"/>
              <a:t>tháng</a:t>
            </a:r>
            <a:r>
              <a:rPr lang="en-US" dirty="0"/>
              <a:t> liên </a:t>
            </a:r>
            <a:r>
              <a:rPr lang="en-US" dirty="0" err="1"/>
              <a:t>tục</a:t>
            </a:r>
            <a:r>
              <a:rPr lang="en-US" dirty="0"/>
              <a:t> nhập </a:t>
            </a:r>
            <a:r>
              <a:rPr lang="en-US" dirty="0" err="1"/>
              <a:t>siêu</a:t>
            </a:r>
            <a:endParaRPr lang="vi-VN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75F01E5-DABA-43BF-BBB0-DD32A60815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5309784"/>
              </p:ext>
            </p:extLst>
          </p:nvPr>
        </p:nvGraphicFramePr>
        <p:xfrm>
          <a:off x="560440" y="1730477"/>
          <a:ext cx="5437238" cy="36664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B9D203-DC11-43DA-896C-869B0E5E0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8185463"/>
              </p:ext>
            </p:extLst>
          </p:nvPr>
        </p:nvGraphicFramePr>
        <p:xfrm>
          <a:off x="6563083" y="1730477"/>
          <a:ext cx="5220929" cy="3814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0AF20A-C789-4118-8C55-DB258CE38C41}"/>
              </a:ext>
            </a:extLst>
          </p:cNvPr>
          <p:cNvSpPr txBox="1"/>
          <p:nvPr/>
        </p:nvSpPr>
        <p:spPr>
          <a:xfrm>
            <a:off x="6860533" y="5135290"/>
            <a:ext cx="46260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Nguồn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Tổng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cục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Hải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quan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3CB48-F246-4E0A-A5AC-57419DB30978}"/>
              </a:ext>
            </a:extLst>
          </p:cNvPr>
          <p:cNvSpPr txBox="1"/>
          <p:nvPr/>
        </p:nvSpPr>
        <p:spPr>
          <a:xfrm>
            <a:off x="560439" y="5545394"/>
            <a:ext cx="600264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0" i="0" dirty="0" err="1">
                <a:solidFill>
                  <a:srgbClr val="252525"/>
                </a:solidFill>
                <a:effectLst/>
              </a:rPr>
              <a:t>Kết</a:t>
            </a:r>
            <a:r>
              <a:rPr lang="en-US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quả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xuất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nhập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khẩu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trong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tháng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9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đã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kết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thúc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chuỗi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nhập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siêu liên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tiếp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trong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những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tháng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qua nhưng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tính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chung 9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tháng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năm 2021,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hoạt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động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thương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mại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hàng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hóa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vẫn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thâm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hụt</a:t>
            </a:r>
            <a:r>
              <a:rPr lang="en-US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en-US" sz="1200" b="0" i="0" dirty="0" err="1">
                <a:solidFill>
                  <a:srgbClr val="252525"/>
                </a:solidFill>
                <a:effectLst/>
              </a:rPr>
              <a:t>khoảng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2,13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tỷ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USD, trong khi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cùng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kỳ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năm 2020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xuất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siêu 16,6 </a:t>
            </a:r>
            <a:r>
              <a:rPr lang="vi-VN" sz="1200" b="0" i="0" dirty="0" err="1">
                <a:solidFill>
                  <a:srgbClr val="252525"/>
                </a:solidFill>
                <a:effectLst/>
              </a:rPr>
              <a:t>tỷ</a:t>
            </a:r>
            <a:r>
              <a:rPr lang="vi-VN" sz="1200" b="0" i="0" dirty="0">
                <a:solidFill>
                  <a:srgbClr val="252525"/>
                </a:solidFill>
                <a:effectLst/>
              </a:rPr>
              <a:t> USD.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081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DDEABB-B91B-4057-AE8B-9CAF9022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HOẠT ĐỘNG XUẤT NHẬP KHẨU</a:t>
            </a:r>
            <a:endParaRPr lang="vi-V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5DDA10-D9B5-4310-B756-D7363B4B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7" y="822325"/>
            <a:ext cx="10997431" cy="976978"/>
          </a:xfrm>
        </p:spPr>
        <p:txBody>
          <a:bodyPr>
            <a:normAutofit/>
          </a:bodyPr>
          <a:lstStyle/>
          <a:p>
            <a:r>
              <a:rPr lang="en-US" dirty="0"/>
              <a:t>Trị giá </a:t>
            </a:r>
            <a:r>
              <a:rPr lang="en-US" dirty="0" err="1"/>
              <a:t>xuất</a:t>
            </a:r>
            <a:r>
              <a:rPr lang="en-US" dirty="0"/>
              <a:t> nhập </a:t>
            </a:r>
            <a:r>
              <a:rPr lang="en-US" dirty="0" err="1"/>
              <a:t>khẩu</a:t>
            </a:r>
            <a:r>
              <a:rPr lang="en-US" dirty="0"/>
              <a:t> với các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chính trong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9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tháng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đầu năm 2021 </a:t>
            </a:r>
            <a:r>
              <a:rPr lang="en-US" dirty="0"/>
              <a:t>đã </a:t>
            </a:r>
            <a:r>
              <a:rPr lang="en-US" dirty="0" err="1"/>
              <a:t>tăng</a:t>
            </a:r>
            <a:r>
              <a:rPr lang="en-US" dirty="0"/>
              <a:t> so với </a:t>
            </a:r>
            <a:r>
              <a:rPr lang="en-US" dirty="0" err="1">
                <a:solidFill>
                  <a:schemeClr val="accent3"/>
                </a:solidFill>
              </a:rPr>
              <a:t>cùng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kỳ</a:t>
            </a:r>
            <a:r>
              <a:rPr lang="en-US" dirty="0">
                <a:solidFill>
                  <a:schemeClr val="accent3"/>
                </a:solidFill>
              </a:rPr>
              <a:t> năm 2020 </a:t>
            </a:r>
            <a:endParaRPr lang="vi-VN" dirty="0">
              <a:solidFill>
                <a:schemeClr val="accent3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7CAC0FA-8DE3-429A-8A38-AAC78E295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460338"/>
              </p:ext>
            </p:extLst>
          </p:nvPr>
        </p:nvGraphicFramePr>
        <p:xfrm>
          <a:off x="501445" y="1799302"/>
          <a:ext cx="5447071" cy="4463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A97B3FE-3F95-4C2A-A57D-EC7CEDA46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778529"/>
              </p:ext>
            </p:extLst>
          </p:nvPr>
        </p:nvGraphicFramePr>
        <p:xfrm>
          <a:off x="6336942" y="1799303"/>
          <a:ext cx="5447071" cy="4463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D330D6-29E0-427A-B044-A80698A3B05D}"/>
              </a:ext>
            </a:extLst>
          </p:cNvPr>
          <p:cNvSpPr txBox="1"/>
          <p:nvPr/>
        </p:nvSpPr>
        <p:spPr>
          <a:xfrm>
            <a:off x="4758813" y="5413714"/>
            <a:ext cx="133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Đơn</a:t>
            </a:r>
            <a:r>
              <a:rPr lang="en-US" sz="1100" dirty="0"/>
              <a:t> </a:t>
            </a:r>
            <a:r>
              <a:rPr lang="en-US" sz="1100" dirty="0" err="1"/>
              <a:t>vị</a:t>
            </a:r>
            <a:r>
              <a:rPr lang="en-US" sz="1100" dirty="0"/>
              <a:t>: </a:t>
            </a:r>
            <a:r>
              <a:rPr lang="en-US" sz="1100" dirty="0" err="1"/>
              <a:t>tỷ</a:t>
            </a:r>
            <a:r>
              <a:rPr lang="en-US" sz="1100" dirty="0"/>
              <a:t> USD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CCA01-34FC-4099-B3BA-43F0A6DAAED3}"/>
              </a:ext>
            </a:extLst>
          </p:cNvPr>
          <p:cNvSpPr txBox="1"/>
          <p:nvPr/>
        </p:nvSpPr>
        <p:spPr>
          <a:xfrm>
            <a:off x="10353368" y="5344012"/>
            <a:ext cx="133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Đơn</a:t>
            </a:r>
            <a:r>
              <a:rPr lang="en-US" sz="1100" dirty="0"/>
              <a:t> </a:t>
            </a:r>
            <a:r>
              <a:rPr lang="en-US" sz="1100" dirty="0" err="1"/>
              <a:t>vị</a:t>
            </a:r>
            <a:r>
              <a:rPr lang="en-US" sz="1100" dirty="0"/>
              <a:t>: </a:t>
            </a:r>
            <a:r>
              <a:rPr lang="en-US" sz="1100" dirty="0" err="1"/>
              <a:t>tỷ</a:t>
            </a:r>
            <a:r>
              <a:rPr lang="en-US" sz="1100" dirty="0"/>
              <a:t> USD</a:t>
            </a:r>
          </a:p>
        </p:txBody>
      </p:sp>
    </p:spTree>
    <p:extLst>
      <p:ext uri="{BB962C8B-B14F-4D97-AF65-F5344CB8AC3E}">
        <p14:creationId xmlns:p14="http://schemas.microsoft.com/office/powerpoint/2010/main" val="421682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2021 Hai_Quan">
      <a:dk1>
        <a:srgbClr val="231F20"/>
      </a:dk1>
      <a:lt1>
        <a:sysClr val="window" lastClr="FFFFFF"/>
      </a:lt1>
      <a:dk2>
        <a:srgbClr val="919396"/>
      </a:dk2>
      <a:lt2>
        <a:srgbClr val="F0F2F1"/>
      </a:lt2>
      <a:accent1>
        <a:srgbClr val="142975"/>
      </a:accent1>
      <a:accent2>
        <a:srgbClr val="6FBE42"/>
      </a:accent2>
      <a:accent3>
        <a:srgbClr val="F9A51B"/>
      </a:accent3>
      <a:accent4>
        <a:srgbClr val="A83195"/>
      </a:accent4>
      <a:accent5>
        <a:srgbClr val="24BB9D"/>
      </a:accent5>
      <a:accent6>
        <a:srgbClr val="ED0753"/>
      </a:accent6>
      <a:hlink>
        <a:srgbClr val="0563C1"/>
      </a:hlink>
      <a:folHlink>
        <a:srgbClr val="954F72"/>
      </a:folHlink>
    </a:clrScheme>
    <a:fontScheme name="AG DaxPro">
      <a:majorFont>
        <a:latin typeface="AG DaxProBold"/>
        <a:ea typeface=""/>
        <a:cs typeface=""/>
      </a:majorFont>
      <a:minorFont>
        <a:latin typeface="AG DaxPro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2920</Words>
  <Application>Microsoft Macintosh PowerPoint</Application>
  <PresentationFormat>Widescreen</PresentationFormat>
  <Paragraphs>172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AG DaxProBold</vt:lpstr>
      <vt:lpstr>Arial</vt:lpstr>
      <vt:lpstr>AG DaxProMedium</vt:lpstr>
      <vt:lpstr>AG DaxProRegular</vt:lpstr>
      <vt:lpstr>Office Theme</vt:lpstr>
      <vt:lpstr>PowerPoint Presentation</vt:lpstr>
      <vt:lpstr>Nội dung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HOẠT ĐỘNG XUẤT NHẬP KHẨU</vt:lpstr>
      <vt:lpstr>PowerPoint Presentation</vt:lpstr>
      <vt:lpstr>ẢNH HƯỞNG CỦA ĐẠI DỊCH TỚI DOANH NGHIỆP XNK</vt:lpstr>
      <vt:lpstr>ẢNH HƯỞNG CỦA ĐẠI DỊCH TỚI DOANH NGHIỆP XNK</vt:lpstr>
      <vt:lpstr>ẢNH HƯỞNG CỦA ĐẠI DỊCH TỚI DOANH NGHIỆP XNK</vt:lpstr>
      <vt:lpstr>ẢNH HƯỞNG CỦA ĐẠI DỊCH TỚI DOANH NGHIỆP XNK</vt:lpstr>
      <vt:lpstr>ẢNH HƯỞNG CỦA ĐẠI DỊCH TỚI DOANH NGHIỆP XNK</vt:lpstr>
      <vt:lpstr>ẢNH HƯỞNG CỦA ĐẠI DỊCH TỚI DOANH NGHIỆP XNK</vt:lpstr>
      <vt:lpstr>PowerPoint Presentation</vt:lpstr>
      <vt:lpstr>KHẢ NĂNG CẦM CỰ TRƯỚC ĐẠI DỊCH</vt:lpstr>
      <vt:lpstr>ĐÁNH GIÁ VỀ BIỆN PHÁP PHÒNG CHỐNG DỊCH</vt:lpstr>
      <vt:lpstr>Thách thức và triển vọng</vt:lpstr>
      <vt:lpstr>THÁCH THỨC</vt:lpstr>
      <vt:lpstr>THÁCH THỨC</vt:lpstr>
      <vt:lpstr>THÁCH THỨC</vt:lpstr>
      <vt:lpstr>THÁCH THỨC</vt:lpstr>
      <vt:lpstr>THÁCH THỨC</vt:lpstr>
      <vt:lpstr>THÁCH THỨC</vt:lpstr>
      <vt:lpstr>THÁCH THỨC</vt:lpstr>
      <vt:lpstr>TRIỂN VỌNG</vt:lpstr>
      <vt:lpstr>TRIỂN VỌNG</vt:lpstr>
      <vt:lpstr>TRIỂN VỌNG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Trong Truong</dc:creator>
  <cp:lastModifiedBy>Đậu Anh Tuấn</cp:lastModifiedBy>
  <cp:revision>177</cp:revision>
  <dcterms:created xsi:type="dcterms:W3CDTF">2021-07-10T10:10:13Z</dcterms:created>
  <dcterms:modified xsi:type="dcterms:W3CDTF">2021-10-07T13:56:24Z</dcterms:modified>
</cp:coreProperties>
</file>